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69"/>
  </p:notesMasterIdLst>
  <p:sldIdLst>
    <p:sldId id="256" r:id="rId2"/>
    <p:sldId id="258" r:id="rId3"/>
    <p:sldId id="260" r:id="rId4"/>
    <p:sldId id="261" r:id="rId5"/>
    <p:sldId id="307" r:id="rId6"/>
    <p:sldId id="308" r:id="rId7"/>
    <p:sldId id="309" r:id="rId8"/>
    <p:sldId id="356" r:id="rId9"/>
    <p:sldId id="310" r:id="rId10"/>
    <p:sldId id="318" r:id="rId11"/>
    <p:sldId id="337" r:id="rId12"/>
    <p:sldId id="312" r:id="rId13"/>
    <p:sldId id="313" r:id="rId14"/>
    <p:sldId id="315" r:id="rId15"/>
    <p:sldId id="268" r:id="rId16"/>
    <p:sldId id="321" r:id="rId17"/>
    <p:sldId id="323" r:id="rId18"/>
    <p:sldId id="320" r:id="rId19"/>
    <p:sldId id="335" r:id="rId20"/>
    <p:sldId id="336" r:id="rId21"/>
    <p:sldId id="266" r:id="rId22"/>
    <p:sldId id="269" r:id="rId23"/>
    <p:sldId id="33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326" r:id="rId33"/>
    <p:sldId id="339" r:id="rId34"/>
    <p:sldId id="340" r:id="rId35"/>
    <p:sldId id="334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24" r:id="rId44"/>
    <p:sldId id="325" r:id="rId45"/>
    <p:sldId id="319" r:id="rId46"/>
    <p:sldId id="327" r:id="rId47"/>
    <p:sldId id="328" r:id="rId48"/>
    <p:sldId id="322" r:id="rId49"/>
    <p:sldId id="329" r:id="rId50"/>
    <p:sldId id="330" r:id="rId51"/>
    <p:sldId id="332" r:id="rId52"/>
    <p:sldId id="331" r:id="rId53"/>
    <p:sldId id="350" r:id="rId54"/>
    <p:sldId id="351" r:id="rId55"/>
    <p:sldId id="352" r:id="rId56"/>
    <p:sldId id="353" r:id="rId57"/>
    <p:sldId id="354" r:id="rId58"/>
    <p:sldId id="355" r:id="rId59"/>
    <p:sldId id="348" r:id="rId60"/>
    <p:sldId id="357" r:id="rId61"/>
    <p:sldId id="358" r:id="rId62"/>
    <p:sldId id="359" r:id="rId63"/>
    <p:sldId id="362" r:id="rId64"/>
    <p:sldId id="349" r:id="rId65"/>
    <p:sldId id="360" r:id="rId66"/>
    <p:sldId id="361" r:id="rId67"/>
    <p:sldId id="333" r:id="rId68"/>
  </p:sldIdLst>
  <p:sldSz cx="9144000" cy="5143500" type="screen16x9"/>
  <p:notesSz cx="6858000" cy="9144000"/>
  <p:embeddedFontLst>
    <p:embeddedFont>
      <p:font typeface="Anaheim" panose="020B0604020202020204" charset="0"/>
      <p:regular r:id="rId70"/>
      <p:bold r:id="rId71"/>
    </p:embeddedFont>
    <p:embeddedFont>
      <p:font typeface="Bebas Neue" panose="020B0606020202050201" pitchFamily="34" charset="0"/>
      <p:regular r:id="rId72"/>
    </p:embeddedFont>
    <p:embeddedFont>
      <p:font typeface="Comfortaa" panose="020B0604020202020204" charset="0"/>
      <p:regular r:id="rId73"/>
      <p:bold r:id="rId74"/>
    </p:embeddedFont>
    <p:embeddedFont>
      <p:font typeface="Prompt" panose="00000500000000000000" pitchFamily="2" charset="-34"/>
      <p:regular r:id="rId75"/>
      <p:bold r:id="rId76"/>
      <p:italic r:id="rId77"/>
      <p:boldItalic r:id="rId78"/>
    </p:embeddedFont>
    <p:embeddedFont>
      <p:font typeface="Raleway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91A27B-23B0-458F-8E93-4929A217C6FB}">
  <a:tblStyle styleId="{5891A27B-23B0-458F-8E93-4929A217C6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4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8:38:23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1371 390 24575,'-44'-8'0,"4"-1"0,-12 4 0,-56-14 0,64 10 0,26 5 0,0-2 0,-28-11 0,-26-8 0,-8 0 0,46 13 0,25 9 0,1-1 0,1 0 0,-1 0 0,-11-9 0,11 7 0,0 1 0,-1 0 0,-13-6 0,-67-19 0,83 28 0,-1-1 0,1 0 0,0-1 0,-10-7 0,10 8 0,1-1 0,-1 1 0,1-1 0,-1 2 0,0-1 0,-7-2 0,-4 1 0,-118-27 0,77 15 0,49 12 0,-1 1 0,0 0 0,0 1 0,0 0 0,-18-2 0,-9 1 0,-1-1 0,1-2 0,0-2 0,-41-14 0,65 18-1365,1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8:38:2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1524 1 24575,'-322'0'0,"310"1"0,0 0 0,0 1 0,1 1 0,-1 0 0,1 0 0,-21 10 0,21-8 0,-1-1 0,1 0 0,-1 0 0,0-1 0,0-1 0,-18 2 0,-8-3 0,-65 10 0,-28 6 0,90-13 0,-82-5 0,-18 2 0,132 1 0,-1 0 0,1 0 0,-1 1 0,1 0 0,0 1 0,-9 5 0,8-4 0,0-1 0,0 0 0,-1 0 0,-12 2 0,16-4 0,0 0 0,1 0 0,-1 0 0,1 1 0,0 0 0,0 0 0,0 1 0,0 0 0,0 0 0,1 0 0,-7 7 0,-1 2 0,0 1 0,-20 30 0,29-39 0,0-1 0,-1 1 0,1-1 0,-1 0 0,-9 7 0,8-7 0,1 0 0,0 0 0,0 0 0,1 1 0,-6 5 0,6-6-105,1 0 0,-1 0 0,0-1 0,0 0 0,-1 1 0,1-2 0,-1 1 0,0 0 0,1-1 0,-1 0 0,0 0 0,-6 1 0,0 0-6721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9:27:3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24575,'3'1'0,"0"1"0,-1 0 0,1-1 0,-1 1 0,1 0 0,-1 0 0,0 0 0,0 1 0,0-1 0,0 0 0,0 1 0,0 0 0,-1-1 0,2 5 0,14 15 0,0-6 0,0 0 0,0 1 0,-2 0 0,0 1 0,13 21 0,-15-20 0,2-1 0,0-1 0,0 0 0,19 14 0,-9-8 0,-1 1 0,-2 1 0,0 1 0,18 29 0,-30-41 0,1 0 0,0-1 0,23 20 0,-4-8 0,2-1 0,36 20 0,35 26 0,-90-62 0,0 0 0,0-1 0,1 0 0,-1-1 0,19 5 0,21 10 0,-33-11 0,-7-4 0,0 1 0,0-2 0,0 0 0,1 0 0,-1-1 0,1-1 0,27 3 0,-36-6 0,31 1 0,-1 2 0,41 9 0,93 16 0,-124-21 0,-1-2 0,1-2 0,83-5 0,-33 0 0,25 4 0,126-5 0,-227 0 0,-1-1 0,0-1 0,0 0 0,-1-1 0,1-1 0,-1-1 0,0 0 0,-1-1 0,25-19 0,-34 24 0,0 1 0,0 0 0,0 0 0,0 0 0,0 1 0,0 0 0,1 0 0,12-1 0,-10 2 0,0-1 0,0 0 0,16-6 0,45-32 0,-60 33 0,-1 0 0,0-1 0,0 0 0,-1-1 0,0 0 0,0 0 0,14-21 0,12-12 0,-27 35 0,-1 0 0,0-1 0,0 0 0,-1-1 0,0 1 0,-1-1 0,8-16 0,60-129 0,-62 126 0,-1 3 0,13-47 0,-15 34 0,-1 13 0,-2 0 0,-1 0 0,1-30 0,-6-7 0,0 39 0,0 1 0,2 0 0,1 0 0,8-43 0,-3 32-159,-2 0 0,-1 0 0,-2-1 0,-2-50 0,0 66-411,-1-7-6256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9:27:3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24575,'5'-1'0,"0"1"0,0-1 0,0-1 0,0 1 0,0-1 0,0 1 0,-1-1 0,1-1 0,-1 1 0,1-1 0,-1 0 0,5-3 0,48-46 0,-46 41 0,17-15 0,-6 6 0,0-2 0,-2 0 0,26-35 0,-10 14 0,-7 10 0,30-48 0,-58 80 0,-1 0 0,1 0 0,0 0 0,0 0 0,1 0 0,-1 1 0,0-1 0,0 0 0,0 1 0,0-1 0,1 1 0,-1-1 0,0 1 0,0 0 0,1-1 0,-1 1 0,0 0 0,1 0 0,-1 0 0,0 0 0,1 0 0,-1 0 0,0 1 0,1-1 0,-1 0 0,0 1 0,0-1 0,1 0 0,-1 1 0,0 0 0,0-1 0,0 1 0,1 0 0,0 1 0,6 4 0,0 1 0,0 0 0,11 14 0,1 0 0,26 8 0,-37-25 0,0 1 0,-1 0 0,1 1 0,12 11 0,39 36 0,-47-44 0,-1 2 0,0-1 0,0 1 0,-1 1 0,0 0 0,-1 1 0,-1 0 0,11 18 0,-14-18 0,18 36 0,-1 1 0,21 73 0,-42-118-79,-1 3-28,1 0 0,0 0 0,1 0 0,-1-1-1,1 1 1,1-1 0,0 0 0,0 0 0,0 0-1,1 0 1,6 7 0,4-5-6719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4c66b833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4c66b833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03555360-3FCA-A415-9C4F-4EEBD61F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32f01766_1_17785:notes">
            <a:extLst>
              <a:ext uri="{FF2B5EF4-FFF2-40B4-BE49-F238E27FC236}">
                <a16:creationId xmlns:a16="http://schemas.microsoft.com/office/drawing/2014/main" id="{8E2F7B05-81BE-D9CA-E59A-5531D833D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232f01766_1_17785:notes">
            <a:extLst>
              <a:ext uri="{FF2B5EF4-FFF2-40B4-BE49-F238E27FC236}">
                <a16:creationId xmlns:a16="http://schemas.microsoft.com/office/drawing/2014/main" id="{C72E024B-C984-272C-EBAB-1D4B9B9F74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12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A6AB2954-BC72-6487-337D-FBC01D66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32f01766_1_17785:notes">
            <a:extLst>
              <a:ext uri="{FF2B5EF4-FFF2-40B4-BE49-F238E27FC236}">
                <a16:creationId xmlns:a16="http://schemas.microsoft.com/office/drawing/2014/main" id="{BF944FA4-6DEF-493E-1035-7FBE7098E2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232f01766_1_17785:notes">
            <a:extLst>
              <a:ext uri="{FF2B5EF4-FFF2-40B4-BE49-F238E27FC236}">
                <a16:creationId xmlns:a16="http://schemas.microsoft.com/office/drawing/2014/main" id="{11658C6D-D472-A386-FAD6-7877EF10FA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55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38C39CC5-5AA7-0E74-72CA-F388E348A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B94C2573-9BC1-DF73-06EF-FC99D70B7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291C7558-B06E-586F-A2DD-D56DC63FE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050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cc26a61483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cc26a61483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1EF5FD03-F3D7-F03C-02AC-9616E41F0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E7DB7037-57D2-E052-1D5B-7479AA2AF5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9A1E4644-2E38-62CA-E824-4D825D4BB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1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232f01766_1_17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232f01766_1_17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2BF06371-B82B-7D0A-A9E3-C413F0AA8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BA690ABA-F894-5EE7-965D-A44008E525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25209EB2-B0F8-63DF-0755-28DD3756E5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792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69076553-9336-14F3-87D6-31852CDC2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350A3294-ABE7-C8D1-9DAF-7C14D2472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D9AF9915-BAD2-6287-116A-2B111BFFB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096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E44B3242-3A7D-DB10-E3E9-7AD03931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61AA8C3A-C41F-848B-2A88-7AB832FDC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34A2167C-E9A6-8198-BA22-FAD68BCE85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46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197F766A-8C0B-CB28-27DC-BE5308CF4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4D41F782-993A-2D63-E811-1F35C0925D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C6220038-DBEC-EF1C-3885-719959CB1F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05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4c66b833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4c66b833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E899CC98-458D-5FB1-496F-5DF6D0325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978339BC-4690-8602-1A2E-E15DA72B41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4CE42B54-F7D8-257D-9AF1-E39F06149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32f01766_1_17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232f01766_1_17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232f01766_1_17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232f01766_1_17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>
          <a:extLst>
            <a:ext uri="{FF2B5EF4-FFF2-40B4-BE49-F238E27FC236}">
              <a16:creationId xmlns:a16="http://schemas.microsoft.com/office/drawing/2014/main" id="{6FA9CFBC-DE33-E7D5-6076-051134C6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232f01766_1_17846:notes">
            <a:extLst>
              <a:ext uri="{FF2B5EF4-FFF2-40B4-BE49-F238E27FC236}">
                <a16:creationId xmlns:a16="http://schemas.microsoft.com/office/drawing/2014/main" id="{C4A3D17C-2869-0ECE-C508-ECD4337429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232f01766_1_17846:notes">
            <a:extLst>
              <a:ext uri="{FF2B5EF4-FFF2-40B4-BE49-F238E27FC236}">
                <a16:creationId xmlns:a16="http://schemas.microsoft.com/office/drawing/2014/main" id="{98A3C836-D15E-6D1F-6F9E-38785F2C9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668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232f01766_1_17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232f01766_1_17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232f01766_1_17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232f01766_1_17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232f01766_1_17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232f01766_1_17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232f01766_1_17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2232f01766_1_17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232f01766_1_18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2232f01766_1_18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2465ab0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22465ab00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22465ab00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22465ab00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2465ab00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2465ab00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8710AD1B-A3C0-122C-C7FA-E2455EC7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3D01468C-6299-F5EF-9C48-7E2F9A27A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5D009C98-7B43-51BC-4F97-4F9F524B7E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262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33AF4937-7981-F335-A4DF-A673E9BD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2465ab009_0_51:notes">
            <a:extLst>
              <a:ext uri="{FF2B5EF4-FFF2-40B4-BE49-F238E27FC236}">
                <a16:creationId xmlns:a16="http://schemas.microsoft.com/office/drawing/2014/main" id="{CA22881A-A341-0F86-78F6-CCB7492DB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2465ab009_0_51:notes">
            <a:extLst>
              <a:ext uri="{FF2B5EF4-FFF2-40B4-BE49-F238E27FC236}">
                <a16:creationId xmlns:a16="http://schemas.microsoft.com/office/drawing/2014/main" id="{0B6106C3-3FC8-97A2-D431-AA2B5486A9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358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AD36C4B1-FDDC-FD15-30FA-28D5F68C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2465ab009_0_51:notes">
            <a:extLst>
              <a:ext uri="{FF2B5EF4-FFF2-40B4-BE49-F238E27FC236}">
                <a16:creationId xmlns:a16="http://schemas.microsoft.com/office/drawing/2014/main" id="{5E638F49-D7DA-E70C-316B-97E61D5AE5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2465ab009_0_51:notes">
            <a:extLst>
              <a:ext uri="{FF2B5EF4-FFF2-40B4-BE49-F238E27FC236}">
                <a16:creationId xmlns:a16="http://schemas.microsoft.com/office/drawing/2014/main" id="{9008E4F9-172E-5044-A241-085D6607A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120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8258D96B-B34C-3B7E-CC2C-67891F19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2465ab009_0_51:notes">
            <a:extLst>
              <a:ext uri="{FF2B5EF4-FFF2-40B4-BE49-F238E27FC236}">
                <a16:creationId xmlns:a16="http://schemas.microsoft.com/office/drawing/2014/main" id="{C69C65CE-0BC1-9DF6-2406-BA7DFEFEC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2465ab009_0_51:notes">
            <a:extLst>
              <a:ext uri="{FF2B5EF4-FFF2-40B4-BE49-F238E27FC236}">
                <a16:creationId xmlns:a16="http://schemas.microsoft.com/office/drawing/2014/main" id="{4EA0DA83-5C81-1027-4B59-7D888BFD0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103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FED1AFF6-AB12-1050-29DB-3B27035F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2465ab009_0_51:notes">
            <a:extLst>
              <a:ext uri="{FF2B5EF4-FFF2-40B4-BE49-F238E27FC236}">
                <a16:creationId xmlns:a16="http://schemas.microsoft.com/office/drawing/2014/main" id="{D98FE7C7-63B6-5C2D-1435-67C9A6C8A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2465ab009_0_51:notes">
            <a:extLst>
              <a:ext uri="{FF2B5EF4-FFF2-40B4-BE49-F238E27FC236}">
                <a16:creationId xmlns:a16="http://schemas.microsoft.com/office/drawing/2014/main" id="{53BC06AD-2F2A-F2F1-A8FD-B0ABD8CB88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042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8AFB5852-E09A-41DD-6983-C456CB23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2465ab009_0_51:notes">
            <a:extLst>
              <a:ext uri="{FF2B5EF4-FFF2-40B4-BE49-F238E27FC236}">
                <a16:creationId xmlns:a16="http://schemas.microsoft.com/office/drawing/2014/main" id="{4A4DD0E3-E9AE-F02F-2DCA-CF3ADE5FA2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2465ab009_0_51:notes">
            <a:extLst>
              <a:ext uri="{FF2B5EF4-FFF2-40B4-BE49-F238E27FC236}">
                <a16:creationId xmlns:a16="http://schemas.microsoft.com/office/drawing/2014/main" id="{231CFE5E-9C69-4C38-5874-F8B003B366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603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3BD2E0A9-DDC4-2585-324C-61F59A0E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2465ab009_0_51:notes">
            <a:extLst>
              <a:ext uri="{FF2B5EF4-FFF2-40B4-BE49-F238E27FC236}">
                <a16:creationId xmlns:a16="http://schemas.microsoft.com/office/drawing/2014/main" id="{CC8ADB9F-BCD7-388E-350D-2F92D01CAA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2465ab009_0_51:notes">
            <a:extLst>
              <a:ext uri="{FF2B5EF4-FFF2-40B4-BE49-F238E27FC236}">
                <a16:creationId xmlns:a16="http://schemas.microsoft.com/office/drawing/2014/main" id="{4802E848-9816-7454-460E-3633E6999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480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2465ab009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2465ab009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4c66b833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4c66b833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932C5515-06A3-2FAB-D5F8-67A70B73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2465ab009_0_387:notes">
            <a:extLst>
              <a:ext uri="{FF2B5EF4-FFF2-40B4-BE49-F238E27FC236}">
                <a16:creationId xmlns:a16="http://schemas.microsoft.com/office/drawing/2014/main" id="{0E11D308-B209-F5F5-A125-EC64176DDC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2465ab009_0_387:notes">
            <a:extLst>
              <a:ext uri="{FF2B5EF4-FFF2-40B4-BE49-F238E27FC236}">
                <a16:creationId xmlns:a16="http://schemas.microsoft.com/office/drawing/2014/main" id="{A71853AD-0F72-26CA-807D-AE4B7FFE2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701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>
          <a:extLst>
            <a:ext uri="{FF2B5EF4-FFF2-40B4-BE49-F238E27FC236}">
              <a16:creationId xmlns:a16="http://schemas.microsoft.com/office/drawing/2014/main" id="{6BD8963D-7A68-5C7E-A106-D25327C9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32f01766_1_17691:notes">
            <a:extLst>
              <a:ext uri="{FF2B5EF4-FFF2-40B4-BE49-F238E27FC236}">
                <a16:creationId xmlns:a16="http://schemas.microsoft.com/office/drawing/2014/main" id="{5279A214-D7AE-30BB-19BD-3E158FC4F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232f01766_1_17691:notes">
            <a:extLst>
              <a:ext uri="{FF2B5EF4-FFF2-40B4-BE49-F238E27FC236}">
                <a16:creationId xmlns:a16="http://schemas.microsoft.com/office/drawing/2014/main" id="{6FA5C72A-17C2-8A01-4C2C-3F175276B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4554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2465ab009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2465ab009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8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5581A8DD-6894-4F40-0FEB-BF96D5C87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2465ab009_0_387:notes">
            <a:extLst>
              <a:ext uri="{FF2B5EF4-FFF2-40B4-BE49-F238E27FC236}">
                <a16:creationId xmlns:a16="http://schemas.microsoft.com/office/drawing/2014/main" id="{37249621-C0A3-7B2A-74E8-C56DF55C5C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2465ab009_0_387:notes">
            <a:extLst>
              <a:ext uri="{FF2B5EF4-FFF2-40B4-BE49-F238E27FC236}">
                <a16:creationId xmlns:a16="http://schemas.microsoft.com/office/drawing/2014/main" id="{B8F5B497-8312-BA2B-EA6E-71D308B63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0058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F54EDB78-FC0C-C3E0-F237-DD379B192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2465ab009_0_387:notes">
            <a:extLst>
              <a:ext uri="{FF2B5EF4-FFF2-40B4-BE49-F238E27FC236}">
                <a16:creationId xmlns:a16="http://schemas.microsoft.com/office/drawing/2014/main" id="{42E5AEE2-4B5B-8DD3-2C94-08ADCD753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2465ab009_0_387:notes">
            <a:extLst>
              <a:ext uri="{FF2B5EF4-FFF2-40B4-BE49-F238E27FC236}">
                <a16:creationId xmlns:a16="http://schemas.microsoft.com/office/drawing/2014/main" id="{22D1E1FD-8920-6799-2F86-6C0307323E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566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9D054237-1DF0-FFD7-BB8D-E65F0E00A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2465ab009_0_387:notes">
            <a:extLst>
              <a:ext uri="{FF2B5EF4-FFF2-40B4-BE49-F238E27FC236}">
                <a16:creationId xmlns:a16="http://schemas.microsoft.com/office/drawing/2014/main" id="{7AD634DF-50EC-C458-5CB8-CF17447857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2465ab009_0_387:notes">
            <a:extLst>
              <a:ext uri="{FF2B5EF4-FFF2-40B4-BE49-F238E27FC236}">
                <a16:creationId xmlns:a16="http://schemas.microsoft.com/office/drawing/2014/main" id="{7DDDEEB6-E923-7397-4D5A-1B1410930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709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19E8CA29-15B2-AADA-8BAC-E0A1DCF3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2465ab009_0_387:notes">
            <a:extLst>
              <a:ext uri="{FF2B5EF4-FFF2-40B4-BE49-F238E27FC236}">
                <a16:creationId xmlns:a16="http://schemas.microsoft.com/office/drawing/2014/main" id="{8EAF0C2B-E819-D41D-913A-8C8342D0F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2465ab009_0_387:notes">
            <a:extLst>
              <a:ext uri="{FF2B5EF4-FFF2-40B4-BE49-F238E27FC236}">
                <a16:creationId xmlns:a16="http://schemas.microsoft.com/office/drawing/2014/main" id="{47E17E2D-8494-508D-9B86-82082B2D3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542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0F8BB989-6807-6EE9-39C3-5BAA01F2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29A92890-0952-87EE-A98A-45551D99C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43F12F59-84EF-0541-C200-9D4124F0F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1172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3141A419-015D-37FE-CE86-CA7EEAE29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6E5463BF-8B45-4F11-E4A8-B15CC0E7E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D7A9E424-C5D9-08B5-CE08-3B7B1FB35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9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7609291E-E51E-EEE7-4A31-41901422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564DB3FF-C0FA-2AB6-01BD-A588DD7D0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F0146AE0-63A6-3F3C-EFCD-D64E484B3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1576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A1D67801-A964-0F0F-1E4B-499BF6F0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232f01766_1_64:notes">
            <a:extLst>
              <a:ext uri="{FF2B5EF4-FFF2-40B4-BE49-F238E27FC236}">
                <a16:creationId xmlns:a16="http://schemas.microsoft.com/office/drawing/2014/main" id="{D8815C40-4E31-FA95-6C69-0C75BD3199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232f01766_1_64:notes">
            <a:extLst>
              <a:ext uri="{FF2B5EF4-FFF2-40B4-BE49-F238E27FC236}">
                <a16:creationId xmlns:a16="http://schemas.microsoft.com/office/drawing/2014/main" id="{4B5143C1-4CD7-D45B-3205-4B423024A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0482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2125690A-13AB-EA4B-0AE0-188DF812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4c66b833e_2_32:notes">
            <a:extLst>
              <a:ext uri="{FF2B5EF4-FFF2-40B4-BE49-F238E27FC236}">
                <a16:creationId xmlns:a16="http://schemas.microsoft.com/office/drawing/2014/main" id="{B774C89F-EBC6-32D7-E9C9-D0D7E8BA6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4c66b833e_2_32:notes">
            <a:extLst>
              <a:ext uri="{FF2B5EF4-FFF2-40B4-BE49-F238E27FC236}">
                <a16:creationId xmlns:a16="http://schemas.microsoft.com/office/drawing/2014/main" id="{DB53C568-B6CB-5FA8-2170-CF4499EFC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0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2042FADC-AAAD-D697-7387-16A5E64B5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32f01766_1_17785:notes">
            <a:extLst>
              <a:ext uri="{FF2B5EF4-FFF2-40B4-BE49-F238E27FC236}">
                <a16:creationId xmlns:a16="http://schemas.microsoft.com/office/drawing/2014/main" id="{8556C6A7-EE87-6801-FD4A-D0C9E2420D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232f01766_1_17785:notes">
            <a:extLst>
              <a:ext uri="{FF2B5EF4-FFF2-40B4-BE49-F238E27FC236}">
                <a16:creationId xmlns:a16="http://schemas.microsoft.com/office/drawing/2014/main" id="{F39F6D94-C55F-BD34-7692-81CE58E394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37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874595C5-137E-8E38-7574-E1B024179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32f01766_1_17785:notes">
            <a:extLst>
              <a:ext uri="{FF2B5EF4-FFF2-40B4-BE49-F238E27FC236}">
                <a16:creationId xmlns:a16="http://schemas.microsoft.com/office/drawing/2014/main" id="{314F8BE1-0430-F6EC-622A-7C4BF2DCB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232f01766_1_17785:notes">
            <a:extLst>
              <a:ext uri="{FF2B5EF4-FFF2-40B4-BE49-F238E27FC236}">
                <a16:creationId xmlns:a16="http://schemas.microsoft.com/office/drawing/2014/main" id="{66491640-9598-F26E-AF0F-3C7E492BA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58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BD236903-FB87-D104-17F4-9E2BCA6D4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32f01766_1_17785:notes">
            <a:extLst>
              <a:ext uri="{FF2B5EF4-FFF2-40B4-BE49-F238E27FC236}">
                <a16:creationId xmlns:a16="http://schemas.microsoft.com/office/drawing/2014/main" id="{E1256B42-3056-72B0-7234-2E93FADE1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232f01766_1_17785:notes">
            <a:extLst>
              <a:ext uri="{FF2B5EF4-FFF2-40B4-BE49-F238E27FC236}">
                <a16:creationId xmlns:a16="http://schemas.microsoft.com/office/drawing/2014/main" id="{C44DDEF3-F639-BF84-E947-CE37DD7F7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9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BD236903-FB87-D104-17F4-9E2BCA6D4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32f01766_1_17785:notes">
            <a:extLst>
              <a:ext uri="{FF2B5EF4-FFF2-40B4-BE49-F238E27FC236}">
                <a16:creationId xmlns:a16="http://schemas.microsoft.com/office/drawing/2014/main" id="{E1256B42-3056-72B0-7234-2E93FADE1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232f01766_1_17785:notes">
            <a:extLst>
              <a:ext uri="{FF2B5EF4-FFF2-40B4-BE49-F238E27FC236}">
                <a16:creationId xmlns:a16="http://schemas.microsoft.com/office/drawing/2014/main" id="{C44DDEF3-F639-BF84-E947-CE37DD7F7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45575" y="1077625"/>
            <a:ext cx="5052900" cy="23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25" y="35256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71760" y="-424457"/>
            <a:ext cx="5070489" cy="1544172"/>
          </a:xfrm>
          <a:custGeom>
            <a:avLst/>
            <a:gdLst/>
            <a:ahLst/>
            <a:cxnLst/>
            <a:rect l="l" t="t" r="r" b="b"/>
            <a:pathLst>
              <a:path w="183348" h="55837" extrusionOk="0">
                <a:moveTo>
                  <a:pt x="1" y="31"/>
                </a:moveTo>
                <a:cubicBezTo>
                  <a:pt x="1004" y="1064"/>
                  <a:pt x="2159" y="1976"/>
                  <a:pt x="3375" y="2736"/>
                </a:cubicBezTo>
                <a:cubicBezTo>
                  <a:pt x="11125" y="7630"/>
                  <a:pt x="32402" y="3435"/>
                  <a:pt x="45625" y="15320"/>
                </a:cubicBezTo>
                <a:cubicBezTo>
                  <a:pt x="49606" y="18876"/>
                  <a:pt x="52737" y="23314"/>
                  <a:pt x="55838" y="27660"/>
                </a:cubicBezTo>
                <a:cubicBezTo>
                  <a:pt x="58938" y="32037"/>
                  <a:pt x="62251" y="36353"/>
                  <a:pt x="66567" y="39545"/>
                </a:cubicBezTo>
                <a:cubicBezTo>
                  <a:pt x="82707" y="51399"/>
                  <a:pt x="99182" y="39363"/>
                  <a:pt x="114805" y="33648"/>
                </a:cubicBezTo>
                <a:cubicBezTo>
                  <a:pt x="123742" y="30426"/>
                  <a:pt x="132891" y="30821"/>
                  <a:pt x="141766" y="34773"/>
                </a:cubicBezTo>
                <a:cubicBezTo>
                  <a:pt x="149669" y="38299"/>
                  <a:pt x="163803" y="55837"/>
                  <a:pt x="183013" y="45958"/>
                </a:cubicBezTo>
                <a:lnTo>
                  <a:pt x="183348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374782" y="-402610"/>
            <a:ext cx="4551819" cy="1823266"/>
          </a:xfrm>
          <a:custGeom>
            <a:avLst/>
            <a:gdLst/>
            <a:ahLst/>
            <a:cxnLst/>
            <a:rect l="l" t="t" r="r" b="b"/>
            <a:pathLst>
              <a:path w="164593" h="65929" extrusionOk="0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30074" y="-586499"/>
            <a:ext cx="3046337" cy="3596892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284300" y="1801460"/>
            <a:ext cx="3851622" cy="3663320"/>
          </a:xfrm>
          <a:custGeom>
            <a:avLst/>
            <a:gdLst/>
            <a:ahLst/>
            <a:cxnLst/>
            <a:rect l="l" t="t" r="r" b="b"/>
            <a:pathLst>
              <a:path w="139274" h="132465" extrusionOk="0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587299" y="3535257"/>
            <a:ext cx="5474833" cy="1824096"/>
          </a:xfrm>
          <a:custGeom>
            <a:avLst/>
            <a:gdLst/>
            <a:ahLst/>
            <a:cxnLst/>
            <a:rect l="l" t="t" r="r" b="b"/>
            <a:pathLst>
              <a:path w="197969" h="65959" extrusionOk="0">
                <a:moveTo>
                  <a:pt x="197968" y="7508"/>
                </a:moveTo>
                <a:cubicBezTo>
                  <a:pt x="197208" y="7083"/>
                  <a:pt x="196388" y="6657"/>
                  <a:pt x="195597" y="6292"/>
                </a:cubicBezTo>
                <a:cubicBezTo>
                  <a:pt x="182466" y="61"/>
                  <a:pt x="166539" y="0"/>
                  <a:pt x="153378" y="6231"/>
                </a:cubicBezTo>
                <a:cubicBezTo>
                  <a:pt x="137268" y="13891"/>
                  <a:pt x="124897" y="25381"/>
                  <a:pt x="105504" y="27843"/>
                </a:cubicBezTo>
                <a:cubicBezTo>
                  <a:pt x="85139" y="30426"/>
                  <a:pt x="65686" y="20517"/>
                  <a:pt x="46385" y="27600"/>
                </a:cubicBezTo>
                <a:cubicBezTo>
                  <a:pt x="34652" y="31885"/>
                  <a:pt x="27722" y="43709"/>
                  <a:pt x="19029" y="52676"/>
                </a:cubicBezTo>
                <a:cubicBezTo>
                  <a:pt x="13527" y="58360"/>
                  <a:pt x="7022" y="62767"/>
                  <a:pt x="1" y="65959"/>
                </a:cubicBezTo>
                <a:lnTo>
                  <a:pt x="197968" y="659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35080" y="2295937"/>
            <a:ext cx="2600842" cy="3042133"/>
          </a:xfrm>
          <a:custGeom>
            <a:avLst/>
            <a:gdLst/>
            <a:ahLst/>
            <a:cxnLst/>
            <a:rect l="l" t="t" r="r" b="b"/>
            <a:pathLst>
              <a:path w="94046" h="110003" extrusionOk="0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257186" y="2619003"/>
            <a:ext cx="2407478" cy="2837016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209260" y="3466325"/>
            <a:ext cx="4267720" cy="1961956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209260" y="3090576"/>
            <a:ext cx="2543652" cy="233770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23549" y="-514273"/>
            <a:ext cx="3221171" cy="1963643"/>
          </a:xfrm>
          <a:custGeom>
            <a:avLst/>
            <a:gdLst/>
            <a:ahLst/>
            <a:cxnLst/>
            <a:rect l="l" t="t" r="r" b="b"/>
            <a:pathLst>
              <a:path w="116477" h="71005" extrusionOk="0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187487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05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720000" y="2325813"/>
            <a:ext cx="244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3"/>
          </p:nvPr>
        </p:nvSpPr>
        <p:spPr>
          <a:xfrm>
            <a:off x="3327300" y="1874875"/>
            <a:ext cx="259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4" hasCustomPrompt="1"/>
          </p:nvPr>
        </p:nvSpPr>
        <p:spPr>
          <a:xfrm>
            <a:off x="3327300" y="13305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5"/>
          </p:nvPr>
        </p:nvSpPr>
        <p:spPr>
          <a:xfrm>
            <a:off x="3327300" y="2329300"/>
            <a:ext cx="259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6"/>
          </p:nvPr>
        </p:nvSpPr>
        <p:spPr>
          <a:xfrm>
            <a:off x="6087600" y="187487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3305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8"/>
          </p:nvPr>
        </p:nvSpPr>
        <p:spPr>
          <a:xfrm>
            <a:off x="6087600" y="2329300"/>
            <a:ext cx="244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9"/>
          </p:nvPr>
        </p:nvSpPr>
        <p:spPr>
          <a:xfrm>
            <a:off x="720000" y="366427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1199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44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15"/>
          </p:nvPr>
        </p:nvSpPr>
        <p:spPr>
          <a:xfrm>
            <a:off x="3327300" y="3664275"/>
            <a:ext cx="259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16" hasCustomPrompt="1"/>
          </p:nvPr>
        </p:nvSpPr>
        <p:spPr>
          <a:xfrm>
            <a:off x="3327300" y="31199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7"/>
          </p:nvPr>
        </p:nvSpPr>
        <p:spPr>
          <a:xfrm>
            <a:off x="3327300" y="4118700"/>
            <a:ext cx="259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18"/>
          </p:nvPr>
        </p:nvSpPr>
        <p:spPr>
          <a:xfrm>
            <a:off x="6087600" y="366427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119975"/>
            <a:ext cx="1334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20"/>
          </p:nvPr>
        </p:nvSpPr>
        <p:spPr>
          <a:xfrm>
            <a:off x="6087600" y="4118700"/>
            <a:ext cx="244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 flipH="1">
            <a:off x="6449100" y="-437475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7074850" y="-626250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813150" y="2327525"/>
            <a:ext cx="3556800" cy="15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813150" y="1567975"/>
            <a:ext cx="455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-917811" y="3189990"/>
            <a:ext cx="2407478" cy="2837016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-869885" y="3849437"/>
            <a:ext cx="4267720" cy="1961956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rgbClr val="BCD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869885" y="3661564"/>
            <a:ext cx="2543652" cy="233770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20000" y="29262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817200" y="3378000"/>
            <a:ext cx="21420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 idx="2"/>
          </p:nvPr>
        </p:nvSpPr>
        <p:spPr>
          <a:xfrm>
            <a:off x="3403800" y="29262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3"/>
          </p:nvPr>
        </p:nvSpPr>
        <p:spPr>
          <a:xfrm>
            <a:off x="3501000" y="3378000"/>
            <a:ext cx="21420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 idx="4"/>
          </p:nvPr>
        </p:nvSpPr>
        <p:spPr>
          <a:xfrm>
            <a:off x="6087600" y="29262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5"/>
          </p:nvPr>
        </p:nvSpPr>
        <p:spPr>
          <a:xfrm>
            <a:off x="6184800" y="3378000"/>
            <a:ext cx="21420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46A9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 rot="10800000">
            <a:off x="-219050" y="-149750"/>
            <a:ext cx="3481850" cy="3311625"/>
          </a:xfrm>
          <a:custGeom>
            <a:avLst/>
            <a:gdLst/>
            <a:ahLst/>
            <a:cxnLst/>
            <a:rect l="l" t="t" r="r" b="b"/>
            <a:pathLst>
              <a:path w="139274" h="132465" extrusionOk="0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rgbClr val="9ED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-219050" y="-51025"/>
            <a:ext cx="2351150" cy="2750075"/>
          </a:xfrm>
          <a:custGeom>
            <a:avLst/>
            <a:gdLst/>
            <a:ahLst/>
            <a:cxnLst/>
            <a:rect l="l" t="t" r="r" b="b"/>
            <a:pathLst>
              <a:path w="94046" h="110003" extrusionOk="0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rgbClr val="BCD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 rot="10800000">
            <a:off x="-219050" y="-43625"/>
            <a:ext cx="1530450" cy="942275"/>
          </a:xfrm>
          <a:custGeom>
            <a:avLst/>
            <a:gdLst/>
            <a:ahLst/>
            <a:cxnLst/>
            <a:rect l="l" t="t" r="r" b="b"/>
            <a:pathLst>
              <a:path w="61218" h="37691" extrusionOk="0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rgbClr val="E6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 rot="10800000">
            <a:off x="7009450" y="-83500"/>
            <a:ext cx="2176350" cy="2564650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rgbClr val="9ED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 rot="10800000">
            <a:off x="6843025" y="-584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rgbClr val="BCD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7596825" y="-51025"/>
            <a:ext cx="1545650" cy="1464325"/>
          </a:xfrm>
          <a:custGeom>
            <a:avLst/>
            <a:gdLst/>
            <a:ahLst/>
            <a:cxnLst/>
            <a:rect l="l" t="t" r="r" b="b"/>
            <a:pathLst>
              <a:path w="61826" h="58573" extrusionOk="0">
                <a:moveTo>
                  <a:pt x="0" y="58573"/>
                </a:moveTo>
                <a:lnTo>
                  <a:pt x="61612" y="58573"/>
                </a:lnTo>
                <a:cubicBezTo>
                  <a:pt x="61825" y="43648"/>
                  <a:pt x="52828" y="28177"/>
                  <a:pt x="30213" y="25776"/>
                </a:cubicBezTo>
                <a:cubicBezTo>
                  <a:pt x="9605" y="23618"/>
                  <a:pt x="5623" y="14469"/>
                  <a:pt x="0" y="0"/>
                </a:cubicBezTo>
                <a:close/>
              </a:path>
            </a:pathLst>
          </a:custGeom>
          <a:solidFill>
            <a:srgbClr val="E6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1195863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5081043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4"/>
          </p:nvPr>
        </p:nvSpPr>
        <p:spPr>
          <a:xfrm>
            <a:off x="1195863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1195863" y="3702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6"/>
          </p:nvPr>
        </p:nvSpPr>
        <p:spPr>
          <a:xfrm>
            <a:off x="5081043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5081043" y="3702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/>
          <p:nvPr/>
        </p:nvSpPr>
        <p:spPr>
          <a:xfrm rot="5400000">
            <a:off x="-524808" y="1494138"/>
            <a:ext cx="4714425" cy="4483940"/>
          </a:xfrm>
          <a:custGeom>
            <a:avLst/>
            <a:gdLst/>
            <a:ahLst/>
            <a:cxnLst/>
            <a:rect l="l" t="t" r="r" b="b"/>
            <a:pathLst>
              <a:path w="139274" h="132465" extrusionOk="0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/>
          <p:nvPr/>
        </p:nvSpPr>
        <p:spPr>
          <a:xfrm rot="5400000">
            <a:off x="-5817" y="2639785"/>
            <a:ext cx="3183457" cy="3723602"/>
          </a:xfrm>
          <a:custGeom>
            <a:avLst/>
            <a:gdLst/>
            <a:ahLst/>
            <a:cxnLst/>
            <a:rect l="l" t="t" r="r" b="b"/>
            <a:pathLst>
              <a:path w="94046" h="110003" extrusionOk="0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7"/>
          <p:cNvSpPr/>
          <p:nvPr/>
        </p:nvSpPr>
        <p:spPr>
          <a:xfrm rot="5400000">
            <a:off x="-674076" y="4419276"/>
            <a:ext cx="2072229" cy="1275840"/>
          </a:xfrm>
          <a:custGeom>
            <a:avLst/>
            <a:gdLst/>
            <a:ahLst/>
            <a:cxnLst/>
            <a:rect l="l" t="t" r="r" b="b"/>
            <a:pathLst>
              <a:path w="61218" h="37691" extrusionOk="0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"/>
          <p:cNvSpPr/>
          <p:nvPr/>
        </p:nvSpPr>
        <p:spPr>
          <a:xfrm rot="-5400000">
            <a:off x="5073598" y="3095424"/>
            <a:ext cx="3567473" cy="4203974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 rot="-5400000">
            <a:off x="4698222" y="1827745"/>
            <a:ext cx="6324034" cy="2907285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 rot="-5400000">
            <a:off x="5697212" y="2826735"/>
            <a:ext cx="3769258" cy="3464080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8"/>
          <p:cNvSpPr/>
          <p:nvPr/>
        </p:nvSpPr>
        <p:spPr>
          <a:xfrm rot="10800000">
            <a:off x="6946525" y="-75457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8"/>
          <p:cNvSpPr/>
          <p:nvPr/>
        </p:nvSpPr>
        <p:spPr>
          <a:xfrm rot="10800000" flipH="1">
            <a:off x="-610111" y="-420997"/>
            <a:ext cx="2407478" cy="2837016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/>
          <p:nvPr/>
        </p:nvSpPr>
        <p:spPr>
          <a:xfrm rot="10800000" flipH="1">
            <a:off x="-562185" y="-205384"/>
            <a:ext cx="4267720" cy="1961956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8"/>
          <p:cNvSpPr/>
          <p:nvPr/>
        </p:nvSpPr>
        <p:spPr>
          <a:xfrm rot="10800000" flipH="1">
            <a:off x="-562185" y="-393259"/>
            <a:ext cx="2543652" cy="233770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/>
          <p:nvPr/>
        </p:nvSpPr>
        <p:spPr>
          <a:xfrm rot="10800000" flipH="1">
            <a:off x="659175" y="-328750"/>
            <a:ext cx="3566200" cy="1412675"/>
          </a:xfrm>
          <a:custGeom>
            <a:avLst/>
            <a:gdLst/>
            <a:ahLst/>
            <a:cxnLst/>
            <a:rect l="l" t="t" r="r" b="b"/>
            <a:pathLst>
              <a:path w="142648" h="56507" extrusionOk="0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 rot="10800000" flipH="1">
            <a:off x="-154025" y="-157975"/>
            <a:ext cx="2176350" cy="2564650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 rot="10800000" flipH="1">
            <a:off x="-110700" y="-132900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 rot="10800000">
            <a:off x="6425950" y="2109538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 rot="10800000">
            <a:off x="6267900" y="3462388"/>
            <a:ext cx="2911925" cy="1775125"/>
          </a:xfrm>
          <a:custGeom>
            <a:avLst/>
            <a:gdLst/>
            <a:ahLst/>
            <a:cxnLst/>
            <a:rect l="l" t="t" r="r" b="b"/>
            <a:pathLst>
              <a:path w="116477" h="71005" extrusionOk="0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 rot="10800000">
            <a:off x="7368975" y="4533838"/>
            <a:ext cx="1810850" cy="703675"/>
          </a:xfrm>
          <a:custGeom>
            <a:avLst/>
            <a:gdLst/>
            <a:ahLst/>
            <a:cxnLst/>
            <a:rect l="l" t="t" r="r" b="b"/>
            <a:pathLst>
              <a:path w="72434" h="28147" extrusionOk="0">
                <a:moveTo>
                  <a:pt x="0" y="0"/>
                </a:moveTo>
                <a:lnTo>
                  <a:pt x="0" y="28147"/>
                </a:lnTo>
                <a:cubicBezTo>
                  <a:pt x="4012" y="26870"/>
                  <a:pt x="8177" y="26110"/>
                  <a:pt x="12310" y="25745"/>
                </a:cubicBezTo>
                <a:cubicBezTo>
                  <a:pt x="21247" y="24955"/>
                  <a:pt x="30274" y="25563"/>
                  <a:pt x="39180" y="24682"/>
                </a:cubicBezTo>
                <a:cubicBezTo>
                  <a:pt x="48117" y="23800"/>
                  <a:pt x="57235" y="21308"/>
                  <a:pt x="64074" y="15107"/>
                </a:cubicBezTo>
                <a:cubicBezTo>
                  <a:pt x="68299" y="11277"/>
                  <a:pt x="71400" y="5745"/>
                  <a:pt x="7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-5400000">
            <a:off x="5038149" y="-109009"/>
            <a:ext cx="4714425" cy="4483940"/>
          </a:xfrm>
          <a:custGeom>
            <a:avLst/>
            <a:gdLst/>
            <a:ahLst/>
            <a:cxnLst/>
            <a:rect l="l" t="t" r="r" b="b"/>
            <a:pathLst>
              <a:path w="139274" h="132465" extrusionOk="0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-5400000">
            <a:off x="6050126" y="-494318"/>
            <a:ext cx="3183457" cy="3723602"/>
          </a:xfrm>
          <a:custGeom>
            <a:avLst/>
            <a:gdLst/>
            <a:ahLst/>
            <a:cxnLst/>
            <a:rect l="l" t="t" r="r" b="b"/>
            <a:pathLst>
              <a:path w="94046" h="110003" extrusionOk="0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7829613" y="173953"/>
            <a:ext cx="2072229" cy="1275840"/>
          </a:xfrm>
          <a:custGeom>
            <a:avLst/>
            <a:gdLst/>
            <a:ahLst/>
            <a:cxnLst/>
            <a:rect l="l" t="t" r="r" b="b"/>
            <a:pathLst>
              <a:path w="61218" h="37691" extrusionOk="0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5400000">
            <a:off x="263245" y="-1358480"/>
            <a:ext cx="3567473" cy="4203974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5400000">
            <a:off x="-2117939" y="1205889"/>
            <a:ext cx="6324034" cy="2907285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5400000">
            <a:off x="-562154" y="-349897"/>
            <a:ext cx="3769258" cy="3464080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 rot="10800000" flipH="1">
            <a:off x="8404384" y="-348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659175" y="3948438"/>
            <a:ext cx="3566200" cy="1412675"/>
          </a:xfrm>
          <a:custGeom>
            <a:avLst/>
            <a:gdLst/>
            <a:ahLst/>
            <a:cxnLst/>
            <a:rect l="l" t="t" r="r" b="b"/>
            <a:pathLst>
              <a:path w="142648" h="56507" extrusionOk="0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-154025" y="2625688"/>
            <a:ext cx="2176350" cy="2564650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-110700" y="3051988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 flipH="1">
            <a:off x="6425950" y="-328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 flipH="1">
            <a:off x="6267900" y="-205150"/>
            <a:ext cx="2911925" cy="1775125"/>
          </a:xfrm>
          <a:custGeom>
            <a:avLst/>
            <a:gdLst/>
            <a:ahLst/>
            <a:cxnLst/>
            <a:rect l="l" t="t" r="r" b="b"/>
            <a:pathLst>
              <a:path w="116477" h="71005" extrusionOk="0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 flipH="1">
            <a:off x="7368975" y="-205150"/>
            <a:ext cx="1810850" cy="703675"/>
          </a:xfrm>
          <a:custGeom>
            <a:avLst/>
            <a:gdLst/>
            <a:ahLst/>
            <a:cxnLst/>
            <a:rect l="l" t="t" r="r" b="b"/>
            <a:pathLst>
              <a:path w="72434" h="28147" extrusionOk="0">
                <a:moveTo>
                  <a:pt x="0" y="0"/>
                </a:moveTo>
                <a:lnTo>
                  <a:pt x="0" y="28147"/>
                </a:lnTo>
                <a:cubicBezTo>
                  <a:pt x="4012" y="26870"/>
                  <a:pt x="8177" y="26110"/>
                  <a:pt x="12310" y="25745"/>
                </a:cubicBezTo>
                <a:cubicBezTo>
                  <a:pt x="21247" y="24955"/>
                  <a:pt x="30274" y="25563"/>
                  <a:pt x="39180" y="24682"/>
                </a:cubicBezTo>
                <a:cubicBezTo>
                  <a:pt x="48117" y="23800"/>
                  <a:pt x="57235" y="21308"/>
                  <a:pt x="64074" y="15107"/>
                </a:cubicBezTo>
                <a:cubicBezTo>
                  <a:pt x="68299" y="11277"/>
                  <a:pt x="71400" y="5745"/>
                  <a:pt x="7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 flipH="1">
            <a:off x="6531075" y="3775775"/>
            <a:ext cx="3566200" cy="1412675"/>
          </a:xfrm>
          <a:custGeom>
            <a:avLst/>
            <a:gdLst/>
            <a:ahLst/>
            <a:cxnLst/>
            <a:rect l="l" t="t" r="r" b="b"/>
            <a:pathLst>
              <a:path w="142648" h="56507" extrusionOk="0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rot="10800000" flipH="1">
            <a:off x="-126075" y="-872275"/>
            <a:ext cx="2176350" cy="2564650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rot="10800000" flipH="1">
            <a:off x="-858150" y="-2256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tle Only 1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6053282" y="-402610"/>
            <a:ext cx="4551819" cy="1823266"/>
          </a:xfrm>
          <a:custGeom>
            <a:avLst/>
            <a:gdLst/>
            <a:ahLst/>
            <a:cxnLst/>
            <a:rect l="l" t="t" r="r" b="b"/>
            <a:pathLst>
              <a:path w="164593" h="65929" extrusionOk="0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 rot="10800000">
            <a:off x="7074850" y="-626250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tle Only 2">
  <p:cSld name="TITLE_ONLY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rot="10800000">
            <a:off x="-1899393" y="4014540"/>
            <a:ext cx="4551819" cy="1823266"/>
          </a:xfrm>
          <a:custGeom>
            <a:avLst/>
            <a:gdLst/>
            <a:ahLst/>
            <a:cxnLst/>
            <a:rect l="l" t="t" r="r" b="b"/>
            <a:pathLst>
              <a:path w="164593" h="65929" extrusionOk="0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 rot="-5400000">
            <a:off x="7829613" y="173953"/>
            <a:ext cx="2072229" cy="1275840"/>
          </a:xfrm>
          <a:custGeom>
            <a:avLst/>
            <a:gdLst/>
            <a:ahLst/>
            <a:cxnLst/>
            <a:rect l="l" t="t" r="r" b="b"/>
            <a:pathLst>
              <a:path w="61218" h="37691" extrusionOk="0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324600" y="3069625"/>
            <a:ext cx="44949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 rot="10800000">
            <a:off x="970125" y="3758566"/>
            <a:ext cx="5070489" cy="1544172"/>
          </a:xfrm>
          <a:custGeom>
            <a:avLst/>
            <a:gdLst/>
            <a:ahLst/>
            <a:cxnLst/>
            <a:rect l="l" t="t" r="r" b="b"/>
            <a:pathLst>
              <a:path w="183348" h="55837" extrusionOk="0">
                <a:moveTo>
                  <a:pt x="1" y="31"/>
                </a:moveTo>
                <a:cubicBezTo>
                  <a:pt x="1004" y="1064"/>
                  <a:pt x="2159" y="1976"/>
                  <a:pt x="3375" y="2736"/>
                </a:cubicBezTo>
                <a:cubicBezTo>
                  <a:pt x="11125" y="7630"/>
                  <a:pt x="32402" y="3435"/>
                  <a:pt x="45625" y="15320"/>
                </a:cubicBezTo>
                <a:cubicBezTo>
                  <a:pt x="49606" y="18876"/>
                  <a:pt x="52737" y="23314"/>
                  <a:pt x="55838" y="27660"/>
                </a:cubicBezTo>
                <a:cubicBezTo>
                  <a:pt x="58938" y="32037"/>
                  <a:pt x="62251" y="36353"/>
                  <a:pt x="66567" y="39545"/>
                </a:cubicBezTo>
                <a:cubicBezTo>
                  <a:pt x="82707" y="51399"/>
                  <a:pt x="99182" y="39363"/>
                  <a:pt x="114805" y="33648"/>
                </a:cubicBezTo>
                <a:cubicBezTo>
                  <a:pt x="123742" y="30426"/>
                  <a:pt x="132891" y="30821"/>
                  <a:pt x="141766" y="34773"/>
                </a:cubicBezTo>
                <a:cubicBezTo>
                  <a:pt x="149669" y="38299"/>
                  <a:pt x="163803" y="55837"/>
                  <a:pt x="183013" y="45958"/>
                </a:cubicBezTo>
                <a:lnTo>
                  <a:pt x="183348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/>
          <p:nvPr/>
        </p:nvSpPr>
        <p:spPr>
          <a:xfrm rot="10800000">
            <a:off x="-114228" y="3457624"/>
            <a:ext cx="4551819" cy="1823266"/>
          </a:xfrm>
          <a:custGeom>
            <a:avLst/>
            <a:gdLst/>
            <a:ahLst/>
            <a:cxnLst/>
            <a:rect l="l" t="t" r="r" b="b"/>
            <a:pathLst>
              <a:path w="164593" h="65929" extrusionOk="0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 rot="10800000">
            <a:off x="6896111" y="1867888"/>
            <a:ext cx="3046337" cy="3596892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 rot="10800000">
            <a:off x="-323549" y="-586499"/>
            <a:ext cx="3851622" cy="3663320"/>
          </a:xfrm>
          <a:custGeom>
            <a:avLst/>
            <a:gdLst/>
            <a:ahLst/>
            <a:cxnLst/>
            <a:rect l="l" t="t" r="r" b="b"/>
            <a:pathLst>
              <a:path w="139274" h="132465" extrusionOk="0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>
            <a:off x="-249758" y="-481073"/>
            <a:ext cx="5474833" cy="1824096"/>
          </a:xfrm>
          <a:custGeom>
            <a:avLst/>
            <a:gdLst/>
            <a:ahLst/>
            <a:cxnLst/>
            <a:rect l="l" t="t" r="r" b="b"/>
            <a:pathLst>
              <a:path w="197969" h="65959" extrusionOk="0">
                <a:moveTo>
                  <a:pt x="197968" y="7508"/>
                </a:moveTo>
                <a:cubicBezTo>
                  <a:pt x="197208" y="7083"/>
                  <a:pt x="196388" y="6657"/>
                  <a:pt x="195597" y="6292"/>
                </a:cubicBezTo>
                <a:cubicBezTo>
                  <a:pt x="182466" y="61"/>
                  <a:pt x="166539" y="0"/>
                  <a:pt x="153378" y="6231"/>
                </a:cubicBezTo>
                <a:cubicBezTo>
                  <a:pt x="137268" y="13891"/>
                  <a:pt x="124897" y="25381"/>
                  <a:pt x="105504" y="27843"/>
                </a:cubicBezTo>
                <a:cubicBezTo>
                  <a:pt x="85139" y="30426"/>
                  <a:pt x="65686" y="20517"/>
                  <a:pt x="46385" y="27600"/>
                </a:cubicBezTo>
                <a:cubicBezTo>
                  <a:pt x="34652" y="31885"/>
                  <a:pt x="27722" y="43709"/>
                  <a:pt x="19029" y="52676"/>
                </a:cubicBezTo>
                <a:cubicBezTo>
                  <a:pt x="13527" y="58360"/>
                  <a:pt x="7022" y="62767"/>
                  <a:pt x="1" y="65959"/>
                </a:cubicBezTo>
                <a:lnTo>
                  <a:pt x="197968" y="659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>
            <a:off x="-323549" y="-459789"/>
            <a:ext cx="2600842" cy="3042133"/>
          </a:xfrm>
          <a:custGeom>
            <a:avLst/>
            <a:gdLst/>
            <a:ahLst/>
            <a:cxnLst/>
            <a:rect l="l" t="t" r="r" b="b"/>
            <a:pathLst>
              <a:path w="94046" h="110003" extrusionOk="0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 rot="10800000">
            <a:off x="7662081" y="-577738"/>
            <a:ext cx="2407478" cy="2837016"/>
          </a:xfrm>
          <a:custGeom>
            <a:avLst/>
            <a:gdLst/>
            <a:ahLst/>
            <a:cxnLst/>
            <a:rect l="l" t="t" r="r" b="b"/>
            <a:pathLst>
              <a:path w="87054" h="102586" extrusionOk="0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 rot="10800000">
            <a:off x="5753914" y="-550000"/>
            <a:ext cx="4267720" cy="1961956"/>
          </a:xfrm>
          <a:custGeom>
            <a:avLst/>
            <a:gdLst/>
            <a:ahLst/>
            <a:cxnLst/>
            <a:rect l="l" t="t" r="r" b="b"/>
            <a:pathLst>
              <a:path w="154320" h="70944" extrusionOk="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>
            <a:off x="7477982" y="-550000"/>
            <a:ext cx="2543652" cy="233770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 rot="10800000">
            <a:off x="6914751" y="3428910"/>
            <a:ext cx="3221171" cy="1963643"/>
          </a:xfrm>
          <a:custGeom>
            <a:avLst/>
            <a:gdLst/>
            <a:ahLst/>
            <a:cxnLst/>
            <a:rect l="l" t="t" r="r" b="b"/>
            <a:pathLst>
              <a:path w="116477" h="71005" extrusionOk="0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E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5" r:id="rId12"/>
    <p:sldLayoutId id="2147483666" r:id="rId13"/>
    <p:sldLayoutId id="2147483667" r:id="rId14"/>
    <p:sldLayoutId id="2147483669" r:id="rId15"/>
    <p:sldLayoutId id="2147483670" r:id="rId16"/>
    <p:sldLayoutId id="2147483673" r:id="rId17"/>
    <p:sldLayoutId id="2147483674" r:id="rId18"/>
    <p:sldLayoutId id="2147483675" r:id="rId19"/>
    <p:sldLayoutId id="2147483676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customXml" Target="../ink/ink2.xml"/><Relationship Id="rId5" Type="http://schemas.openxmlformats.org/officeDocument/2006/relationships/image" Target="../media/image37.png"/><Relationship Id="rId10" Type="http://schemas.openxmlformats.org/officeDocument/2006/relationships/image" Target="../media/image350.png"/><Relationship Id="rId4" Type="http://schemas.openxmlformats.org/officeDocument/2006/relationships/image" Target="../media/image36.png"/><Relationship Id="rId9" Type="http://schemas.openxmlformats.org/officeDocument/2006/relationships/customXml" Target="../ink/ink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51.png"/><Relationship Id="rId7" Type="http://schemas.openxmlformats.org/officeDocument/2006/relationships/customXml" Target="../ink/ink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0.png"/><Relationship Id="rId5" Type="http://schemas.openxmlformats.org/officeDocument/2006/relationships/customXml" Target="../ink/ink3.xml"/><Relationship Id="rId4" Type="http://schemas.openxmlformats.org/officeDocument/2006/relationships/image" Target="../media/image52.jpeg"/><Relationship Id="rId9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jp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jpg"/><Relationship Id="rId4" Type="http://schemas.openxmlformats.org/officeDocument/2006/relationships/image" Target="../media/image8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ctrTitle"/>
          </p:nvPr>
        </p:nvSpPr>
        <p:spPr>
          <a:xfrm>
            <a:off x="2045550" y="620425"/>
            <a:ext cx="5052900" cy="23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Smart Baby Crib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1"/>
          </p:nvPr>
        </p:nvSpPr>
        <p:spPr>
          <a:xfrm>
            <a:off x="2392500" y="28066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Ahmad Achaji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Ahmad Hammoudeh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Sleiman Smaili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Ziad Zok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65E96-B185-BD23-5E73-24BA5CB87DB7}"/>
              </a:ext>
            </a:extLst>
          </p:cNvPr>
          <p:cNvSpPr txBox="1"/>
          <p:nvPr/>
        </p:nvSpPr>
        <p:spPr>
          <a:xfrm>
            <a:off x="2974485" y="3635570"/>
            <a:ext cx="3195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naheim" panose="020B0604020202020204" charset="0"/>
              </a:rPr>
              <a:t>Supervised by : Dr. Ahmad Koubeissi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551141D7-740A-E780-4546-5AED165D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>
            <a:extLst>
              <a:ext uri="{FF2B5EF4-FFF2-40B4-BE49-F238E27FC236}">
                <a16:creationId xmlns:a16="http://schemas.microsoft.com/office/drawing/2014/main" id="{1668BDFA-6331-5B08-72CA-7E415805C3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27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Our Crib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8A85E3-CAA1-6B67-9137-74B43E235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947138"/>
              </p:ext>
            </p:extLst>
          </p:nvPr>
        </p:nvGraphicFramePr>
        <p:xfrm>
          <a:off x="4330994" y="1039841"/>
          <a:ext cx="3296094" cy="3078760"/>
        </p:xfrm>
        <a:graphic>
          <a:graphicData uri="http://schemas.openxmlformats.org/drawingml/2006/table">
            <a:tbl>
              <a:tblPr firstRow="1" bandRow="1">
                <a:tableStyleId>{5891A27B-23B0-458F-8E93-4929A217C6FB}</a:tableStyleId>
              </a:tblPr>
              <a:tblGrid>
                <a:gridCol w="1648047">
                  <a:extLst>
                    <a:ext uri="{9D8B030D-6E8A-4147-A177-3AD203B41FA5}">
                      <a16:colId xmlns:a16="http://schemas.microsoft.com/office/drawing/2014/main" val="2349175304"/>
                    </a:ext>
                  </a:extLst>
                </a:gridCol>
                <a:gridCol w="1648047">
                  <a:extLst>
                    <a:ext uri="{9D8B030D-6E8A-4147-A177-3AD203B41FA5}">
                      <a16:colId xmlns:a16="http://schemas.microsoft.com/office/drawing/2014/main" val="1843088648"/>
                    </a:ext>
                  </a:extLst>
                </a:gridCol>
              </a:tblGrid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Cry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Available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6945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Health Monitoring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HR, SPO2, and Body Temp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9580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Soothing Motion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 motion type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1014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Mobile App / Data Collection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Available </a:t>
                      </a:r>
                    </a:p>
                    <a:p>
                      <a:pPr algn="ctr"/>
                      <a:r>
                        <a:rPr lang="en-US" sz="1050" dirty="0"/>
                        <a:t>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61161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Bed Preheating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Available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923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Air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Available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6068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Available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3778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Prototype:~700$</a:t>
                      </a:r>
                    </a:p>
                    <a:p>
                      <a:pPr algn="ctr"/>
                      <a:r>
                        <a:rPr lang="en-US" sz="1050" dirty="0"/>
                        <a:t>Production: ~ 400$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09283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5BDF9CAE-8311-790A-9604-246AA26A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534335"/>
            <a:ext cx="29527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22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232DFFB7-D5B5-8051-1FB5-D790F60F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>
            <a:extLst>
              <a:ext uri="{FF2B5EF4-FFF2-40B4-BE49-F238E27FC236}">
                <a16:creationId xmlns:a16="http://schemas.microsoft.com/office/drawing/2014/main" id="{9F94A494-7EA3-4F14-8584-E1378876EB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7580" y="182755"/>
            <a:ext cx="142884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Prices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2365F3-33B8-4611-EB46-C842A4F98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755455"/>
            <a:ext cx="29527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E5876-25B5-49A0-4C4B-15933C14C4E6}"/>
              </a:ext>
            </a:extLst>
          </p:cNvPr>
          <p:cNvSpPr txBox="1"/>
          <p:nvPr/>
        </p:nvSpPr>
        <p:spPr>
          <a:xfrm>
            <a:off x="1176821" y="554986"/>
            <a:ext cx="271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3d Printed parts : ~75$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A3F43-A03E-3420-06C0-4FFA355FB4EE}"/>
              </a:ext>
            </a:extLst>
          </p:cNvPr>
          <p:cNvCxnSpPr>
            <a:cxnSpLocks/>
          </p:cNvCxnSpPr>
          <p:nvPr/>
        </p:nvCxnSpPr>
        <p:spPr>
          <a:xfrm flipV="1">
            <a:off x="5585460" y="662293"/>
            <a:ext cx="742981" cy="787837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5FC9AA-2E61-EF84-9D1D-C51B8BE2E32E}"/>
              </a:ext>
            </a:extLst>
          </p:cNvPr>
          <p:cNvCxnSpPr>
            <a:cxnSpLocks/>
          </p:cNvCxnSpPr>
          <p:nvPr/>
        </p:nvCxnSpPr>
        <p:spPr>
          <a:xfrm flipH="1" flipV="1">
            <a:off x="2815559" y="848617"/>
            <a:ext cx="925861" cy="601513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FACC7F-21EE-5872-1C4C-18E8E7015D1F}"/>
              </a:ext>
            </a:extLst>
          </p:cNvPr>
          <p:cNvSpPr txBox="1"/>
          <p:nvPr/>
        </p:nvSpPr>
        <p:spPr>
          <a:xfrm>
            <a:off x="6480841" y="506916"/>
            <a:ext cx="271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Base: 200$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BD7875-A39F-F9AD-AE1A-C77FDE718EC9}"/>
              </a:ext>
            </a:extLst>
          </p:cNvPr>
          <p:cNvCxnSpPr>
            <a:cxnSpLocks/>
          </p:cNvCxnSpPr>
          <p:nvPr/>
        </p:nvCxnSpPr>
        <p:spPr>
          <a:xfrm flipV="1">
            <a:off x="4983480" y="2933700"/>
            <a:ext cx="1684020" cy="93467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F85376-BD37-0BA4-B2B7-1E323F9FDF9D}"/>
              </a:ext>
            </a:extLst>
          </p:cNvPr>
          <p:cNvSpPr txBox="1"/>
          <p:nvPr/>
        </p:nvSpPr>
        <p:spPr>
          <a:xfrm>
            <a:off x="6580377" y="2696591"/>
            <a:ext cx="271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Chassis and cover : 150$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82D377-A66A-0248-E021-CFCCE9A08811}"/>
              </a:ext>
            </a:extLst>
          </p:cNvPr>
          <p:cNvCxnSpPr>
            <a:cxnSpLocks/>
          </p:cNvCxnSpPr>
          <p:nvPr/>
        </p:nvCxnSpPr>
        <p:spPr>
          <a:xfrm flipH="1" flipV="1">
            <a:off x="2476500" y="3939540"/>
            <a:ext cx="2638440" cy="17675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0F20A83-C52A-5F41-7D0F-FDE7F39632C9}"/>
              </a:ext>
            </a:extLst>
          </p:cNvPr>
          <p:cNvSpPr txBox="1"/>
          <p:nvPr/>
        </p:nvSpPr>
        <p:spPr>
          <a:xfrm>
            <a:off x="383919" y="3631763"/>
            <a:ext cx="271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Electrical components: 250$</a:t>
            </a:r>
          </a:p>
        </p:txBody>
      </p:sp>
    </p:spTree>
    <p:extLst>
      <p:ext uri="{BB962C8B-B14F-4D97-AF65-F5344CB8AC3E}">
        <p14:creationId xmlns:p14="http://schemas.microsoft.com/office/powerpoint/2010/main" val="179843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9212E18E-06AD-EFF2-3984-A67E2F4C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8;p52">
            <a:extLst>
              <a:ext uri="{FF2B5EF4-FFF2-40B4-BE49-F238E27FC236}">
                <a16:creationId xmlns:a16="http://schemas.microsoft.com/office/drawing/2014/main" id="{C8E181C5-E38E-B9C5-94B6-842E8FE3E626}"/>
              </a:ext>
            </a:extLst>
          </p:cNvPr>
          <p:cNvSpPr txBox="1">
            <a:spLocks/>
          </p:cNvSpPr>
          <p:nvPr/>
        </p:nvSpPr>
        <p:spPr>
          <a:xfrm>
            <a:off x="3380162" y="2592025"/>
            <a:ext cx="5763838" cy="10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 b="1" kern="1200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7BA8"/>
              </a:buClr>
              <a:buSzPts val="2500"/>
              <a:buFont typeface="Prompt"/>
              <a:buNone/>
              <a:tabLst/>
              <a:defRPr/>
            </a:pPr>
            <a:r>
              <a:rPr kumimoji="0" lang="en-US" sz="7333" b="1" i="0" u="none" strike="noStrike" kern="1200" cap="none" spc="0" normalizeH="0" baseline="0" noProof="0" dirty="0">
                <a:ln>
                  <a:noFill/>
                </a:ln>
                <a:solidFill>
                  <a:srgbClr val="4C7BA8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Design Constraints</a:t>
            </a:r>
          </a:p>
        </p:txBody>
      </p:sp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9BEE6181-2C75-7871-EA5A-25A5B3CF0AEC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FE47FE6C-926A-4F4F-EECF-B2BB070D09FE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83;p52">
            <a:extLst>
              <a:ext uri="{FF2B5EF4-FFF2-40B4-BE49-F238E27FC236}">
                <a16:creationId xmlns:a16="http://schemas.microsoft.com/office/drawing/2014/main" id="{C3D2A92F-FEA5-7323-C8BB-107E253A3B0E}"/>
              </a:ext>
            </a:extLst>
          </p:cNvPr>
          <p:cNvSpPr txBox="1"/>
          <p:nvPr/>
        </p:nvSpPr>
        <p:spPr>
          <a:xfrm>
            <a:off x="4761925" y="1569127"/>
            <a:ext cx="4000000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" sz="7333" kern="1200" dirty="0">
                <a:solidFill>
                  <a:srgbClr val="4C7BA8"/>
                </a:solidFill>
                <a:latin typeface="Prompt"/>
                <a:ea typeface="Prompt"/>
                <a:cs typeface="Prompt"/>
                <a:sym typeface="Prompt"/>
              </a:rPr>
              <a:t>03</a:t>
            </a:r>
            <a:endParaRPr lang="en" sz="2400" kern="1200" dirty="0">
              <a:solidFill>
                <a:srgbClr val="4C7BA8"/>
              </a:solidFill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" name="Google Shape;6254;p80">
            <a:extLst>
              <a:ext uri="{FF2B5EF4-FFF2-40B4-BE49-F238E27FC236}">
                <a16:creationId xmlns:a16="http://schemas.microsoft.com/office/drawing/2014/main" id="{DD4DD8E8-6D14-0F63-D4A0-F04B6F053E28}"/>
              </a:ext>
            </a:extLst>
          </p:cNvPr>
          <p:cNvGrpSpPr/>
          <p:nvPr/>
        </p:nvGrpSpPr>
        <p:grpSpPr>
          <a:xfrm>
            <a:off x="1185391" y="1365892"/>
            <a:ext cx="2393369" cy="2452266"/>
            <a:chOff x="-31817400" y="3910025"/>
            <a:chExt cx="301675" cy="294075"/>
          </a:xfrm>
        </p:grpSpPr>
        <p:sp>
          <p:nvSpPr>
            <p:cNvPr id="7" name="Google Shape;6255;p80">
              <a:extLst>
                <a:ext uri="{FF2B5EF4-FFF2-40B4-BE49-F238E27FC236}">
                  <a16:creationId xmlns:a16="http://schemas.microsoft.com/office/drawing/2014/main" id="{D931B5F1-8F87-65B9-E3FE-05C7E94E1FA4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56;p80">
              <a:extLst>
                <a:ext uri="{FF2B5EF4-FFF2-40B4-BE49-F238E27FC236}">
                  <a16:creationId xmlns:a16="http://schemas.microsoft.com/office/drawing/2014/main" id="{75096553-B00E-F39A-BA56-DCBF34EE601F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57;p80">
              <a:extLst>
                <a:ext uri="{FF2B5EF4-FFF2-40B4-BE49-F238E27FC236}">
                  <a16:creationId xmlns:a16="http://schemas.microsoft.com/office/drawing/2014/main" id="{E8960DA4-1116-AD52-E987-858EC67A2766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586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2"/>
          <p:cNvSpPr/>
          <p:nvPr/>
        </p:nvSpPr>
        <p:spPr>
          <a:xfrm>
            <a:off x="3117908" y="1604587"/>
            <a:ext cx="2907000" cy="290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2"/>
          <p:cNvSpPr/>
          <p:nvPr/>
        </p:nvSpPr>
        <p:spPr>
          <a:xfrm>
            <a:off x="3428558" y="2225982"/>
            <a:ext cx="2285700" cy="22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62"/>
          <p:cNvSpPr/>
          <p:nvPr/>
        </p:nvSpPr>
        <p:spPr>
          <a:xfrm>
            <a:off x="3633758" y="2636281"/>
            <a:ext cx="1875300" cy="1875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62"/>
          <p:cNvSpPr/>
          <p:nvPr/>
        </p:nvSpPr>
        <p:spPr>
          <a:xfrm>
            <a:off x="3827708" y="3024319"/>
            <a:ext cx="1487400" cy="1487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2"/>
          <p:cNvSpPr txBox="1"/>
          <p:nvPr/>
        </p:nvSpPr>
        <p:spPr>
          <a:xfrm>
            <a:off x="685300" y="3273925"/>
            <a:ext cx="2052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2"/>
                </a:solidFill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Safety</a:t>
            </a:r>
            <a:endParaRPr sz="2100" dirty="0">
              <a:solidFill>
                <a:schemeClr val="bg2"/>
              </a:solidFill>
              <a:latin typeface="Prompt" panose="00000500000000000000" pitchFamily="2" charset="-34"/>
              <a:ea typeface="Prompt"/>
              <a:cs typeface="Prompt" panose="00000500000000000000" pitchFamily="2" charset="-34"/>
              <a:sym typeface="Prompt"/>
            </a:endParaRPr>
          </a:p>
        </p:txBody>
      </p:sp>
      <p:sp>
        <p:nvSpPr>
          <p:cNvPr id="1001" name="Google Shape;1001;p62"/>
          <p:cNvSpPr txBox="1"/>
          <p:nvPr/>
        </p:nvSpPr>
        <p:spPr>
          <a:xfrm>
            <a:off x="6747549" y="3273925"/>
            <a:ext cx="2285833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100" dirty="0">
                <a:solidFill>
                  <a:schemeClr val="bg2"/>
                </a:solidFill>
                <a:latin typeface="Prompt"/>
                <a:ea typeface="Prompt"/>
                <a:cs typeface="Prompt"/>
                <a:sym typeface="Prompt"/>
              </a:rPr>
              <a:t>Portability and Ease of use </a:t>
            </a:r>
          </a:p>
        </p:txBody>
      </p:sp>
      <p:sp>
        <p:nvSpPr>
          <p:cNvPr id="1002" name="Google Shape;1002;p62"/>
          <p:cNvSpPr txBox="1"/>
          <p:nvPr/>
        </p:nvSpPr>
        <p:spPr>
          <a:xfrm>
            <a:off x="526475" y="1462775"/>
            <a:ext cx="186875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bg2"/>
                </a:solidFill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Power Efficiency</a:t>
            </a:r>
            <a:endParaRPr sz="2100" dirty="0">
              <a:solidFill>
                <a:schemeClr val="bg2"/>
              </a:solidFill>
              <a:latin typeface="Prompt" panose="00000500000000000000" pitchFamily="2" charset="-34"/>
              <a:ea typeface="Prompt"/>
              <a:cs typeface="Prompt" panose="00000500000000000000" pitchFamily="2" charset="-34"/>
              <a:sym typeface="Prompt"/>
            </a:endParaRPr>
          </a:p>
        </p:txBody>
      </p:sp>
      <p:sp>
        <p:nvSpPr>
          <p:cNvPr id="1003" name="Google Shape;1003;p62"/>
          <p:cNvSpPr txBox="1"/>
          <p:nvPr/>
        </p:nvSpPr>
        <p:spPr>
          <a:xfrm>
            <a:off x="6747550" y="693875"/>
            <a:ext cx="20523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bg2"/>
                </a:solidFill>
                <a:latin typeface="Prompt"/>
                <a:ea typeface="Prompt"/>
                <a:cs typeface="Prompt"/>
                <a:sym typeface="Prompt"/>
              </a:rPr>
              <a:t>Economic Consideration</a:t>
            </a:r>
            <a:endParaRPr sz="2100" dirty="0">
              <a:solidFill>
                <a:schemeClr val="bg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004" name="Google Shape;1004;p62"/>
          <p:cNvSpPr txBox="1"/>
          <p:nvPr/>
        </p:nvSpPr>
        <p:spPr>
          <a:xfrm>
            <a:off x="526475" y="1750550"/>
            <a:ext cx="1868658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200w of power consupmtion </a:t>
            </a:r>
            <a:endParaRPr sz="13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5" name="Google Shape;1005;p62"/>
          <p:cNvSpPr txBox="1"/>
          <p:nvPr/>
        </p:nvSpPr>
        <p:spPr>
          <a:xfrm>
            <a:off x="6997138" y="1750540"/>
            <a:ext cx="14343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500$</a:t>
            </a:r>
            <a:endParaRPr sz="13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6" name="Google Shape;1006;p62"/>
          <p:cNvSpPr txBox="1"/>
          <p:nvPr/>
        </p:nvSpPr>
        <p:spPr>
          <a:xfrm>
            <a:off x="851725" y="3565000"/>
            <a:ext cx="18753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Ensure the safety of the user from any harm  </a:t>
            </a:r>
            <a:endParaRPr sz="13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7" name="Google Shape;1007;p62"/>
          <p:cNvSpPr txBox="1"/>
          <p:nvPr/>
        </p:nvSpPr>
        <p:spPr>
          <a:xfrm>
            <a:off x="7055950" y="3564989"/>
            <a:ext cx="14355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lang="en" sz="13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ser friendly interface, and easy to move design </a:t>
            </a:r>
            <a:endParaRPr sz="13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08" name="Google Shape;1008;p62"/>
          <p:cNvCxnSpPr>
            <a:stCxn id="1000" idx="3"/>
            <a:endCxn id="999" idx="2"/>
          </p:cNvCxnSpPr>
          <p:nvPr/>
        </p:nvCxnSpPr>
        <p:spPr>
          <a:xfrm>
            <a:off x="2737600" y="3494125"/>
            <a:ext cx="1090200" cy="2739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09" name="Google Shape;1009;p62"/>
          <p:cNvCxnSpPr>
            <a:cxnSpLocks/>
            <a:stCxn id="1001" idx="1"/>
            <a:endCxn id="998" idx="6"/>
          </p:cNvCxnSpPr>
          <p:nvPr/>
        </p:nvCxnSpPr>
        <p:spPr>
          <a:xfrm rot="10800000" flipV="1">
            <a:off x="5509059" y="3494125"/>
            <a:ext cx="1238491" cy="798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10" name="Google Shape;1010;p62"/>
          <p:cNvCxnSpPr>
            <a:cxnSpLocks/>
            <a:stCxn id="1002" idx="3"/>
            <a:endCxn id="996" idx="2"/>
          </p:cNvCxnSpPr>
          <p:nvPr/>
        </p:nvCxnSpPr>
        <p:spPr>
          <a:xfrm>
            <a:off x="2395225" y="1682975"/>
            <a:ext cx="722683" cy="13751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11" name="Google Shape;1011;p62"/>
          <p:cNvCxnSpPr>
            <a:stCxn id="1003" idx="1"/>
            <a:endCxn id="997" idx="6"/>
          </p:cNvCxnSpPr>
          <p:nvPr/>
        </p:nvCxnSpPr>
        <p:spPr>
          <a:xfrm flipH="1">
            <a:off x="5714350" y="1298525"/>
            <a:ext cx="1033200" cy="2070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FF405687-89CD-D951-0F81-9AB7C85F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58189359-6E68-C232-1FE2-D90644A173E9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EB4C6C02-62E4-BDBA-2CDC-30C7DA7962B0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8B6FE-610A-0F58-511E-9EB33357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35" y="190260"/>
            <a:ext cx="1805940" cy="180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1027C-6EE1-D16F-B3E8-ED8C2BC4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435" y="3039450"/>
            <a:ext cx="2118360" cy="21183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544E04-FCA0-1F4F-E9BB-FB83B9C7E0DA}"/>
              </a:ext>
            </a:extLst>
          </p:cNvPr>
          <p:cNvSpPr txBox="1"/>
          <p:nvPr/>
        </p:nvSpPr>
        <p:spPr>
          <a:xfrm>
            <a:off x="1576475" y="2744936"/>
            <a:ext cx="673417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500" b="1" i="0" u="none" strike="noStrike" kern="0" cap="none" spc="0" normalizeH="0" baseline="0" noProof="0" dirty="0">
                <a:ln>
                  <a:noFill/>
                </a:ln>
                <a:solidFill>
                  <a:srgbClr val="336E94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DESIGN ITERATION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F5B1B-F0C6-3C23-41B5-3D603370164B}"/>
              </a:ext>
            </a:extLst>
          </p:cNvPr>
          <p:cNvSpPr txBox="1"/>
          <p:nvPr/>
        </p:nvSpPr>
        <p:spPr>
          <a:xfrm>
            <a:off x="833350" y="1981260"/>
            <a:ext cx="117157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A9E7"/>
              </a:buClr>
              <a:buSzPts val="12000"/>
              <a:buFont typeface="Comfortaa"/>
              <a:buNone/>
              <a:tabLst/>
              <a:defRPr/>
            </a:pPr>
            <a:r>
              <a:rPr kumimoji="0" lang="en" sz="5500" b="0" i="0" u="none" strike="noStrike" kern="0" cap="none" spc="0" normalizeH="0" baseline="0" noProof="0" dirty="0">
                <a:ln>
                  <a:noFill/>
                </a:ln>
                <a:solidFill>
                  <a:srgbClr val="336E94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9741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 txBox="1">
            <a:spLocks noGrp="1"/>
          </p:cNvSpPr>
          <p:nvPr>
            <p:ph type="title"/>
          </p:nvPr>
        </p:nvSpPr>
        <p:spPr>
          <a:xfrm>
            <a:off x="720000" y="92708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Iteration 1 </a:t>
            </a:r>
            <a:endParaRPr dirty="0"/>
          </a:p>
        </p:txBody>
      </p:sp>
      <p:pic>
        <p:nvPicPr>
          <p:cNvPr id="10" name="Picture 9" descr="A grey metal object with a black background&#10;&#10;AI-generated content may be incorrect.">
            <a:extLst>
              <a:ext uri="{FF2B5EF4-FFF2-40B4-BE49-F238E27FC236}">
                <a16:creationId xmlns:a16="http://schemas.microsoft.com/office/drawing/2014/main" id="{E1868B62-DBE4-88A7-3328-F8E437B18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84" y="1768880"/>
            <a:ext cx="2102231" cy="304514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9ED6249-119B-B908-0C84-F33DB17D5110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2415540"/>
            <a:ext cx="533399" cy="595879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2C8BD3-2A40-21CC-3F75-530E159E2813}"/>
              </a:ext>
            </a:extLst>
          </p:cNvPr>
          <p:cNvCxnSpPr>
            <a:cxnSpLocks/>
          </p:cNvCxnSpPr>
          <p:nvPr/>
        </p:nvCxnSpPr>
        <p:spPr>
          <a:xfrm flipH="1" flipV="1">
            <a:off x="4175760" y="2316480"/>
            <a:ext cx="579119" cy="396999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359F28-D934-235D-F448-C3F7093C0AD8}"/>
              </a:ext>
            </a:extLst>
          </p:cNvPr>
          <p:cNvSpPr txBox="1"/>
          <p:nvPr/>
        </p:nvSpPr>
        <p:spPr>
          <a:xfrm>
            <a:off x="3586160" y="2058233"/>
            <a:ext cx="7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D16AFE-FB84-3E1A-D749-C31CCB3E6785}"/>
              </a:ext>
            </a:extLst>
          </p:cNvPr>
          <p:cNvCxnSpPr>
            <a:cxnSpLocks/>
          </p:cNvCxnSpPr>
          <p:nvPr/>
        </p:nvCxnSpPr>
        <p:spPr>
          <a:xfrm flipH="1" flipV="1">
            <a:off x="3368040" y="3802380"/>
            <a:ext cx="577689" cy="19375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FF672F-42C7-6F4B-B0F8-A1915150BE2D}"/>
              </a:ext>
            </a:extLst>
          </p:cNvPr>
          <p:cNvSpPr txBox="1"/>
          <p:nvPr/>
        </p:nvSpPr>
        <p:spPr>
          <a:xfrm>
            <a:off x="2183859" y="3476650"/>
            <a:ext cx="236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Slider-Crank mechanism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744AEE-7A9B-A3FA-5D3E-F4FD209FA8F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4849622" y="3291452"/>
            <a:ext cx="773493" cy="140604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3AC9A5-7694-E66C-AB2F-DE8A8D44DD8B}"/>
              </a:ext>
            </a:extLst>
          </p:cNvPr>
          <p:cNvSpPr txBox="1"/>
          <p:nvPr/>
        </p:nvSpPr>
        <p:spPr>
          <a:xfrm>
            <a:off x="5623115" y="3124279"/>
            <a:ext cx="162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Support platform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D8EF8DDC-A4F1-0AE4-CDF3-CF470246E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32437824-BAE6-B1A7-427B-E0E37AD99E91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257B9DA3-DC81-630D-BD50-C69951113C11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99;p46">
            <a:extLst>
              <a:ext uri="{FF2B5EF4-FFF2-40B4-BE49-F238E27FC236}">
                <a16:creationId xmlns:a16="http://schemas.microsoft.com/office/drawing/2014/main" id="{6F298817-445F-6CA9-2303-F781D405D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4572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Iteration 2 </a:t>
            </a:r>
            <a:endParaRPr dirty="0"/>
          </a:p>
        </p:txBody>
      </p:sp>
      <p:pic>
        <p:nvPicPr>
          <p:cNvPr id="8" name="Picture 7" descr="A metal object with a screw&#10;&#10;AI-generated content may be incorrect.">
            <a:extLst>
              <a:ext uri="{FF2B5EF4-FFF2-40B4-BE49-F238E27FC236}">
                <a16:creationId xmlns:a16="http://schemas.microsoft.com/office/drawing/2014/main" id="{5B02856E-A45C-D0E0-D1F8-5477A90A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71" y="1004164"/>
            <a:ext cx="2691709" cy="3333162"/>
          </a:xfrm>
          <a:prstGeom prst="rect">
            <a:avLst/>
          </a:prstGeom>
        </p:spPr>
      </p:pic>
      <p:pic>
        <p:nvPicPr>
          <p:cNvPr id="9" name="Picture 8" descr="A close-up of a machine&#10;&#10;AI-generated content may be incorrect.">
            <a:extLst>
              <a:ext uri="{FF2B5EF4-FFF2-40B4-BE49-F238E27FC236}">
                <a16:creationId xmlns:a16="http://schemas.microsoft.com/office/drawing/2014/main" id="{1D8EE685-E8DA-B386-434C-440404350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62" y="1327453"/>
            <a:ext cx="2753875" cy="2536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035595-263B-EBFC-AB8D-F2795B552D41}"/>
              </a:ext>
            </a:extLst>
          </p:cNvPr>
          <p:cNvSpPr txBox="1"/>
          <p:nvPr/>
        </p:nvSpPr>
        <p:spPr>
          <a:xfrm>
            <a:off x="699598" y="3591184"/>
            <a:ext cx="162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Support platform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37DBF-F152-77D6-4A52-509D5913DEDF}"/>
              </a:ext>
            </a:extLst>
          </p:cNvPr>
          <p:cNvCxnSpPr>
            <a:cxnSpLocks/>
          </p:cNvCxnSpPr>
          <p:nvPr/>
        </p:nvCxnSpPr>
        <p:spPr>
          <a:xfrm>
            <a:off x="2668814" y="3429000"/>
            <a:ext cx="794302" cy="1171749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CCFEB3-378A-3D3B-D4F7-4721A9BC2B82}"/>
              </a:ext>
            </a:extLst>
          </p:cNvPr>
          <p:cNvCxnSpPr>
            <a:cxnSpLocks/>
          </p:cNvCxnSpPr>
          <p:nvPr/>
        </p:nvCxnSpPr>
        <p:spPr>
          <a:xfrm flipH="1">
            <a:off x="1837445" y="2670745"/>
            <a:ext cx="398495" cy="97155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F151BB-C295-F1F5-FF89-71B3E838D148}"/>
              </a:ext>
            </a:extLst>
          </p:cNvPr>
          <p:cNvSpPr txBox="1"/>
          <p:nvPr/>
        </p:nvSpPr>
        <p:spPr>
          <a:xfrm>
            <a:off x="3083797" y="4611151"/>
            <a:ext cx="162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Driver Screw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318A6D-CAAE-18F3-F42A-D390E01C56CB}"/>
              </a:ext>
            </a:extLst>
          </p:cNvPr>
          <p:cNvCxnSpPr>
            <a:cxnSpLocks/>
          </p:cNvCxnSpPr>
          <p:nvPr/>
        </p:nvCxnSpPr>
        <p:spPr>
          <a:xfrm flipH="1" flipV="1">
            <a:off x="1799430" y="1354273"/>
            <a:ext cx="622738" cy="751885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3E1CB8-ABAD-7358-A795-4EF0360CF211}"/>
              </a:ext>
            </a:extLst>
          </p:cNvPr>
          <p:cNvCxnSpPr>
            <a:cxnSpLocks/>
          </p:cNvCxnSpPr>
          <p:nvPr/>
        </p:nvCxnSpPr>
        <p:spPr>
          <a:xfrm flipH="1" flipV="1">
            <a:off x="1912620" y="1264920"/>
            <a:ext cx="925522" cy="841238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802583-12B2-CCBC-8AFC-31707F123CF6}"/>
              </a:ext>
            </a:extLst>
          </p:cNvPr>
          <p:cNvSpPr txBox="1"/>
          <p:nvPr/>
        </p:nvSpPr>
        <p:spPr>
          <a:xfrm>
            <a:off x="1391601" y="991095"/>
            <a:ext cx="162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Leads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3C9D30-3441-A227-EDF7-3D92957FB398}"/>
              </a:ext>
            </a:extLst>
          </p:cNvPr>
          <p:cNvCxnSpPr>
            <a:cxnSpLocks/>
          </p:cNvCxnSpPr>
          <p:nvPr/>
        </p:nvCxnSpPr>
        <p:spPr>
          <a:xfrm>
            <a:off x="5908735" y="2459290"/>
            <a:ext cx="75862" cy="139446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8B5761-3E11-9AF9-DF1C-A7325E09963C}"/>
              </a:ext>
            </a:extLst>
          </p:cNvPr>
          <p:cNvSpPr txBox="1"/>
          <p:nvPr/>
        </p:nvSpPr>
        <p:spPr>
          <a:xfrm>
            <a:off x="5627938" y="3929896"/>
            <a:ext cx="162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Motor Bracket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299C03-386C-E3D2-5F38-171D495FC21E}"/>
              </a:ext>
            </a:extLst>
          </p:cNvPr>
          <p:cNvCxnSpPr>
            <a:cxnSpLocks/>
          </p:cNvCxnSpPr>
          <p:nvPr/>
        </p:nvCxnSpPr>
        <p:spPr>
          <a:xfrm flipV="1">
            <a:off x="5140258" y="1685670"/>
            <a:ext cx="0" cy="524665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E934D4-5F4E-7D52-31CF-4A2FFCC8E2C1}"/>
              </a:ext>
            </a:extLst>
          </p:cNvPr>
          <p:cNvSpPr txBox="1"/>
          <p:nvPr/>
        </p:nvSpPr>
        <p:spPr>
          <a:xfrm>
            <a:off x="4697956" y="1399441"/>
            <a:ext cx="162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Motor Shaft</a:t>
            </a:r>
          </a:p>
        </p:txBody>
      </p:sp>
    </p:spTree>
    <p:extLst>
      <p:ext uri="{BB962C8B-B14F-4D97-AF65-F5344CB8AC3E}">
        <p14:creationId xmlns:p14="http://schemas.microsoft.com/office/powerpoint/2010/main" val="4157351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3B0FFF54-4825-F99B-DA3F-8FFB7241C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255C4D8B-420D-06C5-03EB-0F4506793DB9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E7565753-8E23-167D-DCEE-44DC6C9F9F01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99;p46">
            <a:extLst>
              <a:ext uri="{FF2B5EF4-FFF2-40B4-BE49-F238E27FC236}">
                <a16:creationId xmlns:a16="http://schemas.microsoft.com/office/drawing/2014/main" id="{F250CB5E-8E39-C09C-850F-9C85DF1E7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4572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Iteration 2 </a:t>
            </a:r>
            <a:endParaRPr dirty="0"/>
          </a:p>
        </p:txBody>
      </p:sp>
      <p:pic>
        <p:nvPicPr>
          <p:cNvPr id="2" name="full assembly v2 - Trim">
            <a:hlinkClick r:id="" action="ppaction://media"/>
            <a:extLst>
              <a:ext uri="{FF2B5EF4-FFF2-40B4-BE49-F238E27FC236}">
                <a16:creationId xmlns:a16="http://schemas.microsoft.com/office/drawing/2014/main" id="{CD39E6E2-BEB9-FB37-8D03-BAE88A87C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703" y="1397769"/>
            <a:ext cx="7964594" cy="30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F6F97452-1DEA-BFF5-DF7C-A882E154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7558233F-EA3F-567E-CE6D-0B8ECD742FEF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99;p46">
            <a:extLst>
              <a:ext uri="{FF2B5EF4-FFF2-40B4-BE49-F238E27FC236}">
                <a16:creationId xmlns:a16="http://schemas.microsoft.com/office/drawing/2014/main" id="{7562D5A4-30FE-B113-33CA-6B361E0C42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066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Iteration </a:t>
            </a:r>
            <a:endParaRPr dirty="0"/>
          </a:p>
        </p:txBody>
      </p:sp>
      <p:pic>
        <p:nvPicPr>
          <p:cNvPr id="3" name="Picture 2" descr="A close-up of a mechanical device&#10;&#10;AI-generated content may be incorrect.">
            <a:extLst>
              <a:ext uri="{FF2B5EF4-FFF2-40B4-BE49-F238E27FC236}">
                <a16:creationId xmlns:a16="http://schemas.microsoft.com/office/drawing/2014/main" id="{C0F0C528-509B-EA7B-18D4-60BB3BFA6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222463"/>
            <a:ext cx="2554799" cy="3202092"/>
          </a:xfrm>
          <a:prstGeom prst="rect">
            <a:avLst/>
          </a:prstGeom>
        </p:spPr>
      </p:pic>
      <p:pic>
        <p:nvPicPr>
          <p:cNvPr id="4" name="assembly - Trim">
            <a:hlinkClick r:id="" action="ppaction://media"/>
            <a:extLst>
              <a:ext uri="{FF2B5EF4-FFF2-40B4-BE49-F238E27FC236}">
                <a16:creationId xmlns:a16="http://schemas.microsoft.com/office/drawing/2014/main" id="{3F4673E6-E946-CDED-06B6-B2BE3473E4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0730" y="1581267"/>
            <a:ext cx="5393190" cy="3027115"/>
          </a:xfrm>
          <a:prstGeom prst="rect">
            <a:avLst/>
          </a:prstGeom>
        </p:spPr>
      </p:pic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2507935A-C154-5CDD-6D61-26D70029290B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B81E7D-53F2-17F1-2BA6-F6B272E573F9}"/>
              </a:ext>
            </a:extLst>
          </p:cNvPr>
          <p:cNvCxnSpPr>
            <a:cxnSpLocks/>
          </p:cNvCxnSpPr>
          <p:nvPr/>
        </p:nvCxnSpPr>
        <p:spPr>
          <a:xfrm flipH="1" flipV="1">
            <a:off x="1371600" y="1363980"/>
            <a:ext cx="418108" cy="771838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D7AA3-A587-29B9-C782-706C481FD5AF}"/>
              </a:ext>
            </a:extLst>
          </p:cNvPr>
          <p:cNvSpPr txBox="1"/>
          <p:nvPr/>
        </p:nvSpPr>
        <p:spPr>
          <a:xfrm>
            <a:off x="1019650" y="1056203"/>
            <a:ext cx="703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Driver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5491B9-5BF1-47A7-4712-4CEC1B5B7DEF}"/>
              </a:ext>
            </a:extLst>
          </p:cNvPr>
          <p:cNvCxnSpPr>
            <a:cxnSpLocks/>
          </p:cNvCxnSpPr>
          <p:nvPr/>
        </p:nvCxnSpPr>
        <p:spPr>
          <a:xfrm flipH="1" flipV="1">
            <a:off x="836746" y="2064263"/>
            <a:ext cx="1077137" cy="623734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6F6301-8928-A62D-D7FD-33D018FFB19E}"/>
              </a:ext>
            </a:extLst>
          </p:cNvPr>
          <p:cNvSpPr txBox="1"/>
          <p:nvPr/>
        </p:nvSpPr>
        <p:spPr>
          <a:xfrm>
            <a:off x="174753" y="1763650"/>
            <a:ext cx="703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Driven </a:t>
            </a:r>
          </a:p>
        </p:txBody>
      </p:sp>
    </p:spTree>
    <p:extLst>
      <p:ext uri="{BB962C8B-B14F-4D97-AF65-F5344CB8AC3E}">
        <p14:creationId xmlns:p14="http://schemas.microsoft.com/office/powerpoint/2010/main" val="366240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19C7C8BC-F129-D466-4808-BDEB703C0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E046FF06-DABC-7C23-ECA8-ADD999B7C33D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99;p46">
            <a:extLst>
              <a:ext uri="{FF2B5EF4-FFF2-40B4-BE49-F238E27FC236}">
                <a16:creationId xmlns:a16="http://schemas.microsoft.com/office/drawing/2014/main" id="{BC8CDD1B-8BCF-0241-8E6E-696F2BF62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066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Codes and standards </a:t>
            </a:r>
            <a:endParaRPr dirty="0"/>
          </a:p>
        </p:txBody>
      </p:sp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D604694E-4979-286C-6F9B-6BD674A482FA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2DFAB4-1FB2-F77C-33E9-3CFDE622D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087317"/>
              </p:ext>
            </p:extLst>
          </p:nvPr>
        </p:nvGraphicFramePr>
        <p:xfrm>
          <a:off x="1211580" y="1438209"/>
          <a:ext cx="6720840" cy="2865120"/>
        </p:xfrm>
        <a:graphic>
          <a:graphicData uri="http://schemas.openxmlformats.org/drawingml/2006/table">
            <a:tbl>
              <a:tblPr firstRow="1" bandRow="1">
                <a:tableStyleId>{5891A27B-23B0-458F-8E93-4929A217C6FB}</a:tableStyleId>
              </a:tblPr>
              <a:tblGrid>
                <a:gridCol w="2240280">
                  <a:extLst>
                    <a:ext uri="{9D8B030D-6E8A-4147-A177-3AD203B41FA5}">
                      <a16:colId xmlns:a16="http://schemas.microsoft.com/office/drawing/2014/main" val="2768779820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193724757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3929097263"/>
                    </a:ext>
                  </a:extLst>
                </a:gridCol>
              </a:tblGrid>
              <a:tr h="71900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ASTM F1169-19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Standard Consumer Safety Specification for Full-Size Baby Cribs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1-Slat spacing: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Prevents babies from slipping through or getting their head stuck.</a:t>
                      </a:r>
                    </a:p>
                    <a:p>
                      <a:pPr algn="l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l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2-No sharp edges or protrusions</a:t>
                      </a:r>
                    </a:p>
                    <a:p>
                      <a:pPr algn="l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l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3-Mattress support integrity: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Ensures the crib base can handle weight and won’t collapse.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71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6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xfrm>
            <a:off x="778800" y="108342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Motivation</a:t>
            </a:r>
          </a:p>
        </p:txBody>
      </p:sp>
      <p:sp>
        <p:nvSpPr>
          <p:cNvPr id="275" name="Google Shape;275;p36"/>
          <p:cNvSpPr txBox="1">
            <a:spLocks noGrp="1"/>
          </p:cNvSpPr>
          <p:nvPr>
            <p:ph type="title" idx="2"/>
          </p:nvPr>
        </p:nvSpPr>
        <p:spPr>
          <a:xfrm>
            <a:off x="778800" y="5391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7" name="Google Shape;277;p36"/>
          <p:cNvSpPr txBox="1">
            <a:spLocks noGrp="1"/>
          </p:cNvSpPr>
          <p:nvPr>
            <p:ph type="title" idx="3"/>
          </p:nvPr>
        </p:nvSpPr>
        <p:spPr>
          <a:xfrm>
            <a:off x="3386100" y="1083425"/>
            <a:ext cx="259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Competitors</a:t>
            </a:r>
          </a:p>
        </p:txBody>
      </p:sp>
      <p:sp>
        <p:nvSpPr>
          <p:cNvPr id="278" name="Google Shape;278;p36"/>
          <p:cNvSpPr txBox="1">
            <a:spLocks noGrp="1"/>
          </p:cNvSpPr>
          <p:nvPr>
            <p:ph type="title" idx="4"/>
          </p:nvPr>
        </p:nvSpPr>
        <p:spPr>
          <a:xfrm>
            <a:off x="3386100" y="5391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title" idx="6"/>
          </p:nvPr>
        </p:nvSpPr>
        <p:spPr>
          <a:xfrm>
            <a:off x="6146400" y="108342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Constraints</a:t>
            </a:r>
          </a:p>
        </p:txBody>
      </p:sp>
      <p:sp>
        <p:nvSpPr>
          <p:cNvPr id="281" name="Google Shape;281;p36"/>
          <p:cNvSpPr txBox="1">
            <a:spLocks noGrp="1"/>
          </p:cNvSpPr>
          <p:nvPr>
            <p:ph type="title" idx="7"/>
          </p:nvPr>
        </p:nvSpPr>
        <p:spPr>
          <a:xfrm>
            <a:off x="6146400" y="5391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3" name="Google Shape;283;p36"/>
          <p:cNvSpPr txBox="1">
            <a:spLocks noGrp="1"/>
          </p:cNvSpPr>
          <p:nvPr>
            <p:ph type="title" idx="9"/>
          </p:nvPr>
        </p:nvSpPr>
        <p:spPr>
          <a:xfrm>
            <a:off x="778800" y="2403025"/>
            <a:ext cx="244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Iterations</a:t>
            </a:r>
            <a:br>
              <a:rPr lang="en-US" dirty="0"/>
            </a:br>
            <a:endParaRPr lang="en-US" dirty="0"/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13"/>
          </p:nvPr>
        </p:nvSpPr>
        <p:spPr>
          <a:xfrm>
            <a:off x="778800" y="18587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86" name="Google Shape;286;p36"/>
          <p:cNvSpPr txBox="1">
            <a:spLocks noGrp="1"/>
          </p:cNvSpPr>
          <p:nvPr>
            <p:ph type="title" idx="15"/>
          </p:nvPr>
        </p:nvSpPr>
        <p:spPr>
          <a:xfrm>
            <a:off x="3386100" y="2403025"/>
            <a:ext cx="259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Analysis</a:t>
            </a:r>
            <a:br>
              <a:rPr lang="en-US" dirty="0"/>
            </a:br>
            <a:endParaRPr lang="en-US" dirty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title" idx="16"/>
          </p:nvPr>
        </p:nvSpPr>
        <p:spPr>
          <a:xfrm>
            <a:off x="3386100" y="18587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 idx="18"/>
          </p:nvPr>
        </p:nvSpPr>
        <p:spPr>
          <a:xfrm>
            <a:off x="6146399" y="2403025"/>
            <a:ext cx="26644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Bed-Preheating </a:t>
            </a:r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 idx="19"/>
          </p:nvPr>
        </p:nvSpPr>
        <p:spPr>
          <a:xfrm>
            <a:off x="6146400" y="1858725"/>
            <a:ext cx="1334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1"/>
          </p:nvPr>
        </p:nvSpPr>
        <p:spPr>
          <a:xfrm>
            <a:off x="720000" y="120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93" name="Google Shape;293;p36"/>
          <p:cNvSpPr/>
          <p:nvPr/>
        </p:nvSpPr>
        <p:spPr>
          <a:xfrm>
            <a:off x="2304375" y="-797750"/>
            <a:ext cx="2028900" cy="22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3;p36">
            <a:extLst>
              <a:ext uri="{FF2B5EF4-FFF2-40B4-BE49-F238E27FC236}">
                <a16:creationId xmlns:a16="http://schemas.microsoft.com/office/drawing/2014/main" id="{3C4F920C-78CD-5181-22A8-EEE6F28653F0}"/>
              </a:ext>
            </a:extLst>
          </p:cNvPr>
          <p:cNvSpPr txBox="1">
            <a:spLocks/>
          </p:cNvSpPr>
          <p:nvPr/>
        </p:nvSpPr>
        <p:spPr>
          <a:xfrm>
            <a:off x="720000" y="3475025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mfortaa"/>
              <a:buNone/>
              <a:defRPr sz="20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Bracelet Electrical system </a:t>
            </a:r>
          </a:p>
        </p:txBody>
      </p:sp>
      <p:sp>
        <p:nvSpPr>
          <p:cNvPr id="16" name="Google Shape;284;p36">
            <a:extLst>
              <a:ext uri="{FF2B5EF4-FFF2-40B4-BE49-F238E27FC236}">
                <a16:creationId xmlns:a16="http://schemas.microsoft.com/office/drawing/2014/main" id="{2B63D5CE-4B65-58F8-BA7A-C3BA10C950E0}"/>
              </a:ext>
            </a:extLst>
          </p:cNvPr>
          <p:cNvSpPr txBox="1">
            <a:spLocks/>
          </p:cNvSpPr>
          <p:nvPr/>
        </p:nvSpPr>
        <p:spPr>
          <a:xfrm>
            <a:off x="720000" y="2930725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mfortaa"/>
              <a:buNone/>
              <a:defRPr sz="30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7" name="Google Shape;286;p36">
            <a:extLst>
              <a:ext uri="{FF2B5EF4-FFF2-40B4-BE49-F238E27FC236}">
                <a16:creationId xmlns:a16="http://schemas.microsoft.com/office/drawing/2014/main" id="{692C8896-FA25-314A-A7A1-F51205B1F988}"/>
              </a:ext>
            </a:extLst>
          </p:cNvPr>
          <p:cNvSpPr txBox="1">
            <a:spLocks/>
          </p:cNvSpPr>
          <p:nvPr/>
        </p:nvSpPr>
        <p:spPr>
          <a:xfrm>
            <a:off x="3327300" y="3475025"/>
            <a:ext cx="26526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mfortaa"/>
              <a:buNone/>
              <a:defRPr sz="20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Bracelet Algorithm</a:t>
            </a:r>
          </a:p>
        </p:txBody>
      </p:sp>
      <p:sp>
        <p:nvSpPr>
          <p:cNvPr id="18" name="Google Shape;287;p36">
            <a:extLst>
              <a:ext uri="{FF2B5EF4-FFF2-40B4-BE49-F238E27FC236}">
                <a16:creationId xmlns:a16="http://schemas.microsoft.com/office/drawing/2014/main" id="{B29B95AB-D712-8CE3-92EB-5CBA374A02DB}"/>
              </a:ext>
            </a:extLst>
          </p:cNvPr>
          <p:cNvSpPr txBox="1">
            <a:spLocks/>
          </p:cNvSpPr>
          <p:nvPr/>
        </p:nvSpPr>
        <p:spPr>
          <a:xfrm>
            <a:off x="3327300" y="2930725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mfortaa"/>
              <a:buNone/>
              <a:defRPr sz="30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9" name="Google Shape;289;p36">
            <a:extLst>
              <a:ext uri="{FF2B5EF4-FFF2-40B4-BE49-F238E27FC236}">
                <a16:creationId xmlns:a16="http://schemas.microsoft.com/office/drawing/2014/main" id="{3B606B4C-F045-D8C9-944C-73A8D26DDFF1}"/>
              </a:ext>
            </a:extLst>
          </p:cNvPr>
          <p:cNvSpPr txBox="1">
            <a:spLocks/>
          </p:cNvSpPr>
          <p:nvPr/>
        </p:nvSpPr>
        <p:spPr>
          <a:xfrm>
            <a:off x="6087600" y="3475025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mfortaa"/>
              <a:buNone/>
              <a:defRPr sz="20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Crib System</a:t>
            </a:r>
          </a:p>
        </p:txBody>
      </p:sp>
      <p:sp>
        <p:nvSpPr>
          <p:cNvPr id="20" name="Google Shape;290;p36">
            <a:extLst>
              <a:ext uri="{FF2B5EF4-FFF2-40B4-BE49-F238E27FC236}">
                <a16:creationId xmlns:a16="http://schemas.microsoft.com/office/drawing/2014/main" id="{E20F57F4-63E4-D691-31C9-BD3413110872}"/>
              </a:ext>
            </a:extLst>
          </p:cNvPr>
          <p:cNvSpPr txBox="1">
            <a:spLocks/>
          </p:cNvSpPr>
          <p:nvPr/>
        </p:nvSpPr>
        <p:spPr>
          <a:xfrm>
            <a:off x="6087600" y="2930725"/>
            <a:ext cx="1334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mfortaa"/>
              <a:buNone/>
              <a:defRPr sz="30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2" name="Google Shape;283;p36">
            <a:extLst>
              <a:ext uri="{FF2B5EF4-FFF2-40B4-BE49-F238E27FC236}">
                <a16:creationId xmlns:a16="http://schemas.microsoft.com/office/drawing/2014/main" id="{90DA3A50-935D-1EA5-33BB-C700619D5922}"/>
              </a:ext>
            </a:extLst>
          </p:cNvPr>
          <p:cNvSpPr txBox="1">
            <a:spLocks/>
          </p:cNvSpPr>
          <p:nvPr/>
        </p:nvSpPr>
        <p:spPr>
          <a:xfrm>
            <a:off x="720000" y="4591100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mfortaa"/>
              <a:buNone/>
              <a:defRPr sz="20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Electric System  </a:t>
            </a:r>
          </a:p>
        </p:txBody>
      </p:sp>
      <p:sp>
        <p:nvSpPr>
          <p:cNvPr id="3" name="Google Shape;284;p36">
            <a:extLst>
              <a:ext uri="{FF2B5EF4-FFF2-40B4-BE49-F238E27FC236}">
                <a16:creationId xmlns:a16="http://schemas.microsoft.com/office/drawing/2014/main" id="{CD5A3801-5690-5083-32D3-C6AE5F23B939}"/>
              </a:ext>
            </a:extLst>
          </p:cNvPr>
          <p:cNvSpPr txBox="1">
            <a:spLocks/>
          </p:cNvSpPr>
          <p:nvPr/>
        </p:nvSpPr>
        <p:spPr>
          <a:xfrm>
            <a:off x="720000" y="4046800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mfortaa"/>
              <a:buNone/>
              <a:defRPr sz="30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4" name="Google Shape;286;p36">
            <a:extLst>
              <a:ext uri="{FF2B5EF4-FFF2-40B4-BE49-F238E27FC236}">
                <a16:creationId xmlns:a16="http://schemas.microsoft.com/office/drawing/2014/main" id="{F936B832-1D5E-7F05-2498-A1EA409B75B5}"/>
              </a:ext>
            </a:extLst>
          </p:cNvPr>
          <p:cNvSpPr txBox="1">
            <a:spLocks/>
          </p:cNvSpPr>
          <p:nvPr/>
        </p:nvSpPr>
        <p:spPr>
          <a:xfrm>
            <a:off x="3327300" y="4591100"/>
            <a:ext cx="259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mfortaa"/>
              <a:buNone/>
              <a:defRPr sz="20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Mode of Operation</a:t>
            </a:r>
          </a:p>
        </p:txBody>
      </p:sp>
      <p:sp>
        <p:nvSpPr>
          <p:cNvPr id="5" name="Google Shape;287;p36">
            <a:extLst>
              <a:ext uri="{FF2B5EF4-FFF2-40B4-BE49-F238E27FC236}">
                <a16:creationId xmlns:a16="http://schemas.microsoft.com/office/drawing/2014/main" id="{E5C61A08-5EB2-E54F-61D5-8B930BE04A44}"/>
              </a:ext>
            </a:extLst>
          </p:cNvPr>
          <p:cNvSpPr txBox="1">
            <a:spLocks/>
          </p:cNvSpPr>
          <p:nvPr/>
        </p:nvSpPr>
        <p:spPr>
          <a:xfrm>
            <a:off x="3327300" y="4046800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mfortaa"/>
              <a:buNone/>
              <a:defRPr sz="30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6" name="Google Shape;289;p36">
            <a:extLst>
              <a:ext uri="{FF2B5EF4-FFF2-40B4-BE49-F238E27FC236}">
                <a16:creationId xmlns:a16="http://schemas.microsoft.com/office/drawing/2014/main" id="{4E338D7C-E65A-1632-B971-CF864EA0C362}"/>
              </a:ext>
            </a:extLst>
          </p:cNvPr>
          <p:cNvSpPr txBox="1">
            <a:spLocks/>
          </p:cNvSpPr>
          <p:nvPr/>
        </p:nvSpPr>
        <p:spPr>
          <a:xfrm>
            <a:off x="6087600" y="4591100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mfortaa"/>
              <a:buNone/>
              <a:defRPr sz="20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Conclusion </a:t>
            </a:r>
          </a:p>
        </p:txBody>
      </p:sp>
      <p:sp>
        <p:nvSpPr>
          <p:cNvPr id="7" name="Google Shape;290;p36">
            <a:extLst>
              <a:ext uri="{FF2B5EF4-FFF2-40B4-BE49-F238E27FC236}">
                <a16:creationId xmlns:a16="http://schemas.microsoft.com/office/drawing/2014/main" id="{6A74D980-061C-7737-CC2A-AE07FC61A572}"/>
              </a:ext>
            </a:extLst>
          </p:cNvPr>
          <p:cNvSpPr txBox="1">
            <a:spLocks/>
          </p:cNvSpPr>
          <p:nvPr/>
        </p:nvSpPr>
        <p:spPr>
          <a:xfrm>
            <a:off x="6087600" y="4046800"/>
            <a:ext cx="1334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mfortaa"/>
              <a:buNone/>
              <a:defRPr sz="30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12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04DC2B62-2586-BD41-7417-DE47E4CB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E2138343-32BD-C031-F918-10D40AE1BD14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99;p46">
            <a:extLst>
              <a:ext uri="{FF2B5EF4-FFF2-40B4-BE49-F238E27FC236}">
                <a16:creationId xmlns:a16="http://schemas.microsoft.com/office/drawing/2014/main" id="{0644732A-2D9D-7377-E235-F5EF3A472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066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Codes and standards </a:t>
            </a:r>
            <a:endParaRPr dirty="0"/>
          </a:p>
        </p:txBody>
      </p:sp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EBBC0598-0062-85D8-6A86-294A9F6C06CE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1AFD63-1882-9D9A-22E1-48593180E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46652"/>
              </p:ext>
            </p:extLst>
          </p:nvPr>
        </p:nvGraphicFramePr>
        <p:xfrm>
          <a:off x="1211580" y="1709951"/>
          <a:ext cx="6720840" cy="2651760"/>
        </p:xfrm>
        <a:graphic>
          <a:graphicData uri="http://schemas.openxmlformats.org/drawingml/2006/table">
            <a:tbl>
              <a:tblPr firstRow="1" bandRow="1">
                <a:tableStyleId>{5891A27B-23B0-458F-8E93-4929A217C6FB}</a:tableStyleId>
              </a:tblPr>
              <a:tblGrid>
                <a:gridCol w="2240280">
                  <a:extLst>
                    <a:ext uri="{9D8B030D-6E8A-4147-A177-3AD203B41FA5}">
                      <a16:colId xmlns:a16="http://schemas.microsoft.com/office/drawing/2014/main" val="2768779820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193724757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3929097263"/>
                    </a:ext>
                  </a:extLst>
                </a:gridCol>
              </a:tblGrid>
              <a:tr h="71900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ISO 7175-1:2019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Children's Furniture – Beds and Cots – Safety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1-General mechanical safety: </a:t>
                      </a: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Prevents finger pinching, crushing, shearing.</a:t>
                      </a:r>
                    </a:p>
                    <a:p>
                      <a:pPr algn="l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l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2-Tip-over Stability: </a:t>
                      </a: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Especially if the crib has moving or swinging parts.</a:t>
                      </a:r>
                    </a:p>
                    <a:p>
                      <a:pPr algn="l"/>
                      <a:endParaRPr lang="en-US" dirty="0">
                        <a:solidFill>
                          <a:schemeClr val="bg2"/>
                        </a:solidFill>
                      </a:endParaRPr>
                    </a:p>
                    <a:p>
                      <a:pPr algn="l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3-Durability of moving parts and hinges.</a:t>
                      </a:r>
                    </a:p>
                    <a:p>
                      <a:pPr algn="l"/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71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10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907595" y="2573282"/>
            <a:ext cx="7704000" cy="92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Design Analysis</a:t>
            </a:r>
            <a:endParaRPr sz="5500" b="1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438" name="Google Shape;438;p44"/>
          <p:cNvGrpSpPr/>
          <p:nvPr/>
        </p:nvGrpSpPr>
        <p:grpSpPr>
          <a:xfrm>
            <a:off x="1991462" y="2093021"/>
            <a:ext cx="358099" cy="358099"/>
            <a:chOff x="-57568775" y="3198925"/>
            <a:chExt cx="318225" cy="318225"/>
          </a:xfrm>
        </p:grpSpPr>
        <p:sp>
          <p:nvSpPr>
            <p:cNvPr id="439" name="Google Shape;439;p44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F764EE-5801-1A52-3F39-FA5B8714A82B}"/>
              </a:ext>
            </a:extLst>
          </p:cNvPr>
          <p:cNvSpPr txBox="1"/>
          <p:nvPr/>
        </p:nvSpPr>
        <p:spPr>
          <a:xfrm>
            <a:off x="1119112" y="1718229"/>
            <a:ext cx="1230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A9E7"/>
              </a:buClr>
              <a:buSzPts val="12000"/>
              <a:buFont typeface="Comfortaa"/>
              <a:buNone/>
              <a:tabLst/>
              <a:defRPr/>
            </a:pPr>
            <a:r>
              <a:rPr kumimoji="0" lang="en" sz="5400" i="0" u="none" strike="noStrike" kern="0" cap="none" spc="0" normalizeH="0" baseline="0" noProof="0" dirty="0">
                <a:ln>
                  <a:noFill/>
                </a:ln>
                <a:solidFill>
                  <a:srgbClr val="336E94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05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Meshing Gears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F5D293-D8E7-8D32-9D2F-AEF659C696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63040" y="1485900"/>
            <a:ext cx="2453640" cy="267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6C1B4D-5F9A-6B8B-5ACB-706CDBE1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2130535"/>
            <a:ext cx="3084196" cy="269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>
          <a:extLst>
            <a:ext uri="{FF2B5EF4-FFF2-40B4-BE49-F238E27FC236}">
              <a16:creationId xmlns:a16="http://schemas.microsoft.com/office/drawing/2014/main" id="{E6E7C4A7-C1A0-57C7-AA43-839749FC4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>
            <a:extLst>
              <a:ext uri="{FF2B5EF4-FFF2-40B4-BE49-F238E27FC236}">
                <a16:creationId xmlns:a16="http://schemas.microsoft.com/office/drawing/2014/main" id="{AF6781B3-5070-49ED-4825-B03AA701D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Support Pin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B4287-EF3F-0016-F86C-CFDB2F661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76" y="1304879"/>
            <a:ext cx="3812246" cy="214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9E251-DB7A-5D8D-5048-B887D6A150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/>
          <a:stretch/>
        </p:blipFill>
        <p:spPr bwMode="auto">
          <a:xfrm>
            <a:off x="4825580" y="2450715"/>
            <a:ext cx="3508354" cy="21471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5003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Crib Handles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158E1-4493-7D77-C9D5-9E24335F3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310640"/>
            <a:ext cx="2396490" cy="294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10E12-463D-5FD7-94BF-7AF90018A2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8"/>
          <a:stretch/>
        </p:blipFill>
        <p:spPr bwMode="auto">
          <a:xfrm>
            <a:off x="4770120" y="1310640"/>
            <a:ext cx="3802380" cy="29413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Crib Chassis</a:t>
            </a:r>
            <a:endParaRPr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BEDA59-A433-20F3-07AE-AB336BE7F1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9" r="7593"/>
          <a:stretch/>
        </p:blipFill>
        <p:spPr bwMode="auto">
          <a:xfrm>
            <a:off x="1000124" y="1264920"/>
            <a:ext cx="2962275" cy="22402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D8E71-63F5-9BDD-78DB-172B197328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" r="3769"/>
          <a:stretch/>
        </p:blipFill>
        <p:spPr bwMode="auto">
          <a:xfrm>
            <a:off x="4411980" y="1992630"/>
            <a:ext cx="3558540" cy="2411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>
            <a:spLocks noGrp="1"/>
          </p:cNvSpPr>
          <p:nvPr>
            <p:ph type="title"/>
          </p:nvPr>
        </p:nvSpPr>
        <p:spPr>
          <a:xfrm>
            <a:off x="720000" y="3843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Crib Base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351B1-22AF-5EED-EB76-3000D1A9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59" y="1150937"/>
            <a:ext cx="3410041" cy="2552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F57C0C-398F-497D-EF99-60BD80AB4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60" y="1752240"/>
            <a:ext cx="3291840" cy="2552383"/>
          </a:xfrm>
          <a:prstGeom prst="rect">
            <a:avLst/>
          </a:prstGeom>
        </p:spPr>
      </p:pic>
      <p:sp>
        <p:nvSpPr>
          <p:cNvPr id="5" name="Google Shape;613;p51">
            <a:extLst>
              <a:ext uri="{FF2B5EF4-FFF2-40B4-BE49-F238E27FC236}">
                <a16:creationId xmlns:a16="http://schemas.microsoft.com/office/drawing/2014/main" id="{E709B354-8094-B702-35F8-83F69FAEAC8A}"/>
              </a:ext>
            </a:extLst>
          </p:cNvPr>
          <p:cNvSpPr/>
          <p:nvPr/>
        </p:nvSpPr>
        <p:spPr>
          <a:xfrm>
            <a:off x="1322790" y="3878623"/>
            <a:ext cx="2426250" cy="426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Displacment analysis </a:t>
            </a:r>
            <a:endParaRPr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613;p51">
            <a:extLst>
              <a:ext uri="{FF2B5EF4-FFF2-40B4-BE49-F238E27FC236}">
                <a16:creationId xmlns:a16="http://schemas.microsoft.com/office/drawing/2014/main" id="{59693F60-E0FC-BF06-2177-4F03EEB56D17}"/>
              </a:ext>
            </a:extLst>
          </p:cNvPr>
          <p:cNvSpPr/>
          <p:nvPr/>
        </p:nvSpPr>
        <p:spPr>
          <a:xfrm>
            <a:off x="5484855" y="1211623"/>
            <a:ext cx="2426250" cy="426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FOS analysis </a:t>
            </a:r>
            <a:endParaRPr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Final A</a:t>
            </a:r>
            <a:r>
              <a:rPr lang="en-US" sz="3000" dirty="0"/>
              <a:t>assembly Simulation </a:t>
            </a:r>
            <a:endParaRPr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16468E-6537-124E-20E2-C8B69AE09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4267200" cy="29641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"/>
          <p:cNvSpPr txBox="1">
            <a:spLocks noGrp="1"/>
          </p:cNvSpPr>
          <p:nvPr>
            <p:ph type="title" idx="6"/>
          </p:nvPr>
        </p:nvSpPr>
        <p:spPr>
          <a:xfrm>
            <a:off x="1271238" y="2169746"/>
            <a:ext cx="124261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06</a:t>
            </a:r>
            <a:endParaRPr sz="550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4" name="Google Shape;431;p44">
            <a:extLst>
              <a:ext uri="{FF2B5EF4-FFF2-40B4-BE49-F238E27FC236}">
                <a16:creationId xmlns:a16="http://schemas.microsoft.com/office/drawing/2014/main" id="{9AECA4AB-BEE9-A81E-4185-DBE637133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2728" y="2930122"/>
            <a:ext cx="7704000" cy="92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Bed Preheating</a:t>
            </a:r>
            <a:endParaRPr sz="5500" b="1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1;p44">
            <a:extLst>
              <a:ext uri="{FF2B5EF4-FFF2-40B4-BE49-F238E27FC236}">
                <a16:creationId xmlns:a16="http://schemas.microsoft.com/office/drawing/2014/main" id="{EB62E6A6-1B84-F81D-636A-9C10821CB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8883" y="464820"/>
            <a:ext cx="4785360" cy="708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I</a:t>
            </a:r>
            <a:r>
              <a:rPr lang="en" sz="5500" dirty="0"/>
              <a:t>teration 1</a:t>
            </a:r>
            <a:endParaRPr sz="5500" b="1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2E4D1-89A6-3761-7F68-F36F1B202FFA}"/>
              </a:ext>
            </a:extLst>
          </p:cNvPr>
          <p:cNvSpPr txBox="1"/>
          <p:nvPr/>
        </p:nvSpPr>
        <p:spPr>
          <a:xfrm>
            <a:off x="5021580" y="4480201"/>
            <a:ext cx="3573780" cy="644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Air conditioning system (package system)</a:t>
            </a:r>
          </a:p>
        </p:txBody>
      </p:sp>
      <p:pic>
        <p:nvPicPr>
          <p:cNvPr id="1026" name="Picture 2" descr="Air Conditioning System - HVAC Device - Mechanical Basics">
            <a:extLst>
              <a:ext uri="{FF2B5EF4-FFF2-40B4-BE49-F238E27FC236}">
                <a16:creationId xmlns:a16="http://schemas.microsoft.com/office/drawing/2014/main" id="{9035BEE4-E46D-4946-F587-864CBFDE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63" y="1462945"/>
            <a:ext cx="3772377" cy="292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7D574-A1FE-BEA9-FA7F-F13BE772FA22}"/>
              </a:ext>
            </a:extLst>
          </p:cNvPr>
          <p:cNvSpPr txBox="1"/>
          <p:nvPr/>
        </p:nvSpPr>
        <p:spPr>
          <a:xfrm>
            <a:off x="563879" y="1462945"/>
            <a:ext cx="377237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•The compressor introduced significant noise, potentially disturbing a baby’s sleep.</a:t>
            </a: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•High manufacturing cost made the design impractical.</a:t>
            </a: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•The unit’s complexity reduced its feasibility.	</a:t>
            </a: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•Overall, the design was not suitable for a compact and safe infant bed.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8;p52">
            <a:extLst>
              <a:ext uri="{FF2B5EF4-FFF2-40B4-BE49-F238E27FC236}">
                <a16:creationId xmlns:a16="http://schemas.microsoft.com/office/drawing/2014/main" id="{13599D2A-58D6-F4C6-F8B3-6E2735B287F5}"/>
              </a:ext>
            </a:extLst>
          </p:cNvPr>
          <p:cNvSpPr txBox="1">
            <a:spLocks/>
          </p:cNvSpPr>
          <p:nvPr/>
        </p:nvSpPr>
        <p:spPr>
          <a:xfrm>
            <a:off x="0" y="2114476"/>
            <a:ext cx="5324000" cy="10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 b="1" kern="1200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7BA8"/>
              </a:buClr>
              <a:buSzPts val="2500"/>
              <a:buFont typeface="Prompt"/>
              <a:buNone/>
              <a:tabLst/>
              <a:defRPr/>
            </a:pPr>
            <a:r>
              <a:rPr kumimoji="0" lang="en-US" sz="7333" b="1" i="0" u="none" strike="noStrike" kern="1200" cap="none" spc="0" normalizeH="0" baseline="0" noProof="0">
                <a:ln>
                  <a:noFill/>
                </a:ln>
                <a:solidFill>
                  <a:srgbClr val="4C7BA8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Project Motivation</a:t>
            </a:r>
            <a:endParaRPr kumimoji="0" lang="en-US" sz="7333" b="1" i="0" u="none" strike="noStrike" kern="1200" cap="none" spc="0" normalizeH="0" baseline="0" noProof="0" dirty="0">
              <a:ln>
                <a:noFill/>
              </a:ln>
              <a:solidFill>
                <a:srgbClr val="4C7BA8"/>
              </a:solidFill>
              <a:effectLst/>
              <a:uLnTx/>
              <a:uFillTx/>
              <a:latin typeface="Prompt"/>
              <a:cs typeface="Prompt"/>
              <a:sym typeface="Prompt"/>
            </a:endParaRPr>
          </a:p>
        </p:txBody>
      </p:sp>
      <p:sp>
        <p:nvSpPr>
          <p:cNvPr id="12" name="Google Shape;683;p52">
            <a:extLst>
              <a:ext uri="{FF2B5EF4-FFF2-40B4-BE49-F238E27FC236}">
                <a16:creationId xmlns:a16="http://schemas.microsoft.com/office/drawing/2014/main" id="{1A66457C-5DDD-9A9C-E2D5-4F476157D25E}"/>
              </a:ext>
            </a:extLst>
          </p:cNvPr>
          <p:cNvSpPr txBox="1"/>
          <p:nvPr/>
        </p:nvSpPr>
        <p:spPr>
          <a:xfrm>
            <a:off x="786100" y="1031739"/>
            <a:ext cx="4000000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" sz="7333" kern="1200" dirty="0">
                <a:solidFill>
                  <a:srgbClr val="4C7BA8"/>
                </a:solidFill>
                <a:latin typeface="Prompt"/>
                <a:ea typeface="Prompt"/>
                <a:cs typeface="Prompt"/>
                <a:sym typeface="Prompt"/>
              </a:rPr>
              <a:t>01</a:t>
            </a:r>
            <a:endParaRPr lang="en" sz="2400" kern="1200" dirty="0">
              <a:solidFill>
                <a:srgbClr val="4C7BA8"/>
              </a:solidFill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6EE6AE-42F6-5715-48A5-2195F7166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00" y="945962"/>
            <a:ext cx="3251575" cy="3251575"/>
          </a:xfrm>
          <a:prstGeom prst="rect">
            <a:avLst/>
          </a:prstGeom>
        </p:spPr>
      </p:pic>
      <p:sp>
        <p:nvSpPr>
          <p:cNvPr id="308" name="Google Shape;308;p38"/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4"/>
          <p:cNvSpPr txBox="1">
            <a:spLocks noGrp="1"/>
          </p:cNvSpPr>
          <p:nvPr>
            <p:ph type="title"/>
          </p:nvPr>
        </p:nvSpPr>
        <p:spPr>
          <a:xfrm>
            <a:off x="2263140" y="445025"/>
            <a:ext cx="438912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I</a:t>
            </a:r>
            <a:r>
              <a:rPr lang="en" sz="5500" dirty="0"/>
              <a:t>teration 2</a:t>
            </a:r>
            <a:endParaRPr sz="5500" dirty="0"/>
          </a:p>
        </p:txBody>
      </p:sp>
      <p:pic>
        <p:nvPicPr>
          <p:cNvPr id="2" name="Picture 1" descr="How BedJet is Superior to Your Bedroom Air Conditioner">
            <a:extLst>
              <a:ext uri="{FF2B5EF4-FFF2-40B4-BE49-F238E27FC236}">
                <a16:creationId xmlns:a16="http://schemas.microsoft.com/office/drawing/2014/main" id="{0D6A587F-5A81-3B6B-B762-5383EDBFD9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08" y="1308782"/>
            <a:ext cx="3725703" cy="2880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232BA-5343-AD21-5802-17F7067C1B46}"/>
              </a:ext>
            </a:extLst>
          </p:cNvPr>
          <p:cNvSpPr txBox="1"/>
          <p:nvPr/>
        </p:nvSpPr>
        <p:spPr>
          <a:xfrm>
            <a:off x="5021580" y="4189143"/>
            <a:ext cx="3573780" cy="42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Bed-jet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3C977-473C-3EAD-ED9A-EB4079EB67A2}"/>
              </a:ext>
            </a:extLst>
          </p:cNvPr>
          <p:cNvSpPr txBox="1"/>
          <p:nvPr/>
        </p:nvSpPr>
        <p:spPr>
          <a:xfrm>
            <a:off x="994649" y="1594800"/>
            <a:ext cx="32761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• The noise may disturb the baby’s sleep.	</a:t>
            </a:r>
          </a:p>
          <a:p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• It can cause unsafe temperature changes.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	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• There’s a risk of choking or entanglement.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/>
          <p:cNvSpPr txBox="1">
            <a:spLocks noGrp="1"/>
          </p:cNvSpPr>
          <p:nvPr>
            <p:ph type="title"/>
          </p:nvPr>
        </p:nvSpPr>
        <p:spPr>
          <a:xfrm>
            <a:off x="2369821" y="274550"/>
            <a:ext cx="43433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F</a:t>
            </a:r>
            <a:r>
              <a:rPr lang="en" sz="3000" dirty="0"/>
              <a:t>inal Iteration</a:t>
            </a:r>
            <a:endParaRPr sz="3000" dirty="0"/>
          </a:p>
        </p:txBody>
      </p:sp>
      <p:pic>
        <p:nvPicPr>
          <p:cNvPr id="4" name="Picture 3" descr="AMS-241-1.7-1.5 (40x40) HT120 E L2 94K Peltier Module Sheetak">
            <a:extLst>
              <a:ext uri="{FF2B5EF4-FFF2-40B4-BE49-F238E27FC236}">
                <a16:creationId xmlns:a16="http://schemas.microsoft.com/office/drawing/2014/main" id="{4A0BF76B-5B43-DF22-EC54-CABA57CFA0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" y="1015527"/>
            <a:ext cx="3865245" cy="28263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C32C6-45E1-75BE-80E5-5C0CE051CA8E}"/>
              </a:ext>
            </a:extLst>
          </p:cNvPr>
          <p:cNvSpPr txBox="1"/>
          <p:nvPr/>
        </p:nvSpPr>
        <p:spPr>
          <a:xfrm>
            <a:off x="800099" y="3919703"/>
            <a:ext cx="2857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effectLst/>
                <a:latin typeface="Prompt" panose="00000500000000000000" pitchFamily="2" charset="-34"/>
                <a:ea typeface="Aptos" panose="020B0004020202020204" pitchFamily="34" charset="0"/>
                <a:cs typeface="Prompt" panose="00000500000000000000" pitchFamily="2" charset="-34"/>
              </a:rPr>
              <a:t>  Peltier Cell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A3AD2-3CA6-8EC9-5B52-96AD5E69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80" y="2034222"/>
            <a:ext cx="4565648" cy="296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4F85F14B-2537-F950-30EC-7F8D0FE5E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8;p52">
            <a:extLst>
              <a:ext uri="{FF2B5EF4-FFF2-40B4-BE49-F238E27FC236}">
                <a16:creationId xmlns:a16="http://schemas.microsoft.com/office/drawing/2014/main" id="{2B23D044-E077-1384-8325-F647B94AB509}"/>
              </a:ext>
            </a:extLst>
          </p:cNvPr>
          <p:cNvSpPr txBox="1">
            <a:spLocks/>
          </p:cNvSpPr>
          <p:nvPr/>
        </p:nvSpPr>
        <p:spPr>
          <a:xfrm>
            <a:off x="563880" y="2335530"/>
            <a:ext cx="7089220" cy="10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 b="1" kern="1200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7BA8"/>
              </a:buClr>
              <a:buSzPts val="2500"/>
              <a:buFont typeface="Prompt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C7BA8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Bracelet Electrical system</a:t>
            </a:r>
            <a:r>
              <a:rPr kumimoji="0" lang="en-US" sz="7333" b="1" i="0" u="none" strike="noStrike" kern="1200" cap="none" spc="0" normalizeH="0" baseline="0" noProof="0" dirty="0">
                <a:ln>
                  <a:noFill/>
                </a:ln>
                <a:solidFill>
                  <a:srgbClr val="4C7BA8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 </a:t>
            </a:r>
          </a:p>
        </p:txBody>
      </p:sp>
      <p:sp>
        <p:nvSpPr>
          <p:cNvPr id="12" name="Google Shape;683;p52">
            <a:extLst>
              <a:ext uri="{FF2B5EF4-FFF2-40B4-BE49-F238E27FC236}">
                <a16:creationId xmlns:a16="http://schemas.microsoft.com/office/drawing/2014/main" id="{FD74D717-B47A-D09B-5535-FD894A5D7E15}"/>
              </a:ext>
            </a:extLst>
          </p:cNvPr>
          <p:cNvSpPr txBox="1"/>
          <p:nvPr/>
        </p:nvSpPr>
        <p:spPr>
          <a:xfrm>
            <a:off x="2108490" y="1197119"/>
            <a:ext cx="4000000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" sz="7333" kern="1200" dirty="0">
                <a:solidFill>
                  <a:srgbClr val="4C7BA8"/>
                </a:solidFill>
                <a:latin typeface="Prompt"/>
                <a:ea typeface="Prompt"/>
                <a:cs typeface="Prompt"/>
                <a:sym typeface="Prompt"/>
              </a:rPr>
              <a:t>07</a:t>
            </a:r>
            <a:endParaRPr lang="en" sz="2400" kern="1200" dirty="0">
              <a:solidFill>
                <a:srgbClr val="4C7BA8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5551FDC4-E7E7-45EB-A922-E3478E93CE0E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43EE7D68-CFF1-15D3-81C8-F46C5BF3197A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26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6D7B04A4-5C04-111F-6EA9-9EE97597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>
            <a:extLst>
              <a:ext uri="{FF2B5EF4-FFF2-40B4-BE49-F238E27FC236}">
                <a16:creationId xmlns:a16="http://schemas.microsoft.com/office/drawing/2014/main" id="{3C983677-31F9-C1B0-0B4E-5279305C7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9821" y="274550"/>
            <a:ext cx="43433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Bracelet Aims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5D6C2-347F-8F40-F001-D33397B6E0A4}"/>
              </a:ext>
            </a:extLst>
          </p:cNvPr>
          <p:cNvSpPr txBox="1"/>
          <p:nvPr/>
        </p:nvSpPr>
        <p:spPr>
          <a:xfrm>
            <a:off x="2228969" y="1269313"/>
            <a:ext cx="4625102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• Compact 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• Low power consumption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• Provide accurate Health readings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• Fully wireless 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• Safe and reliable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9" name="Picture 8" descr="A grey plastic container with a square window&#10;&#10;AI-generated content may be incorrect.">
            <a:extLst>
              <a:ext uri="{FF2B5EF4-FFF2-40B4-BE49-F238E27FC236}">
                <a16:creationId xmlns:a16="http://schemas.microsoft.com/office/drawing/2014/main" id="{A831F8CB-AF0C-6A31-CBC1-419EC38E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6" y="1018572"/>
            <a:ext cx="1801265" cy="2400300"/>
          </a:xfrm>
          <a:prstGeom prst="rect">
            <a:avLst/>
          </a:prstGeom>
        </p:spPr>
      </p:pic>
      <p:pic>
        <p:nvPicPr>
          <p:cNvPr id="11" name="Picture 10" descr="A white object with a black rectangle&#10;&#10;AI-generated content may be incorrect.">
            <a:extLst>
              <a:ext uri="{FF2B5EF4-FFF2-40B4-BE49-F238E27FC236}">
                <a16:creationId xmlns:a16="http://schemas.microsoft.com/office/drawing/2014/main" id="{73C77938-047E-36CD-07A0-71618F71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482" y="2799313"/>
            <a:ext cx="2747962" cy="20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0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8F66A2B6-1571-9A4C-3E0D-CC924CDE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>
            <a:extLst>
              <a:ext uri="{FF2B5EF4-FFF2-40B4-BE49-F238E27FC236}">
                <a16:creationId xmlns:a16="http://schemas.microsoft.com/office/drawing/2014/main" id="{4C33D9BA-132C-C5A1-A1CE-C80B0A0DC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9821" y="274550"/>
            <a:ext cx="43433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Bracelet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0E5B5-8A53-E23B-A172-60C3C1181F6F}"/>
              </a:ext>
            </a:extLst>
          </p:cNvPr>
          <p:cNvSpPr txBox="1"/>
          <p:nvPr/>
        </p:nvSpPr>
        <p:spPr>
          <a:xfrm>
            <a:off x="2945882" y="847250"/>
            <a:ext cx="3203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9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1-Sensory system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E74DFE-310E-53FC-A967-7BB5B15B8F80}"/>
              </a:ext>
            </a:extLst>
          </p:cNvPr>
          <p:cNvGrpSpPr/>
          <p:nvPr/>
        </p:nvGrpSpPr>
        <p:grpSpPr>
          <a:xfrm>
            <a:off x="1733326" y="1601279"/>
            <a:ext cx="5677344" cy="2044062"/>
            <a:chOff x="2037642" y="1685925"/>
            <a:chExt cx="5238366" cy="17716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FF745F-4161-0BE5-C3CA-F4A730F155D5}"/>
                </a:ext>
              </a:extLst>
            </p:cNvPr>
            <p:cNvGrpSpPr/>
            <p:nvPr/>
          </p:nvGrpSpPr>
          <p:grpSpPr>
            <a:xfrm>
              <a:off x="2037642" y="1685925"/>
              <a:ext cx="4861633" cy="1771650"/>
              <a:chOff x="1851587" y="1685925"/>
              <a:chExt cx="4861633" cy="177165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9F3F36-9D49-7306-5656-DCCCE1261B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92" t="25983" r="27385" b="30831"/>
              <a:stretch/>
            </p:blipFill>
            <p:spPr bwMode="auto">
              <a:xfrm rot="5400000">
                <a:off x="3686175" y="1384300"/>
                <a:ext cx="1771650" cy="237490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F227FE-21A9-9838-F9CD-7A2FCE08D8FC}"/>
                  </a:ext>
                </a:extLst>
              </p:cNvPr>
              <p:cNvSpPr txBox="1"/>
              <p:nvPr/>
            </p:nvSpPr>
            <p:spPr>
              <a:xfrm>
                <a:off x="1851587" y="1866874"/>
                <a:ext cx="1325880" cy="320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MAX30102</a:t>
                </a:r>
                <a:endParaRPr lang="de-DE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E3FE72-FDEE-24AF-D1B4-D31D6530D639}"/>
                  </a:ext>
                </a:extLst>
              </p:cNvPr>
              <p:cNvSpPr txBox="1"/>
              <p:nvPr/>
            </p:nvSpPr>
            <p:spPr>
              <a:xfrm flipH="1">
                <a:off x="5417820" y="2778203"/>
                <a:ext cx="1295400" cy="320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MLX90614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E55D3B2-C7F3-8890-EA42-7F1F07DF03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70387" y="2256829"/>
                <a:ext cx="1205373" cy="7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FF16D8A-2C6A-0CD9-1151-D6E439A25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1520" y="2700097"/>
                <a:ext cx="1075833" cy="142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76A222-4409-DB5A-3F40-91CCCC4E5589}"/>
                </a:ext>
              </a:extLst>
            </p:cNvPr>
            <p:cNvSpPr txBox="1"/>
            <p:nvPr/>
          </p:nvSpPr>
          <p:spPr>
            <a:xfrm>
              <a:off x="2037644" y="2418812"/>
              <a:ext cx="1325879" cy="95410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Sens: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Heart rate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SPO2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Presence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endParaRPr lang="de-DE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A0E7A7-2AA8-3EE2-73B3-CAC00EB5BA95}"/>
                </a:ext>
              </a:extLst>
            </p:cNvPr>
            <p:cNvSpPr txBox="1"/>
            <p:nvPr/>
          </p:nvSpPr>
          <p:spPr>
            <a:xfrm>
              <a:off x="5803408" y="1755011"/>
              <a:ext cx="1472600" cy="95410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Sens: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Surface &amp;ambient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temperature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D1FA926-1C77-A913-0885-50981A2EF01E}"/>
              </a:ext>
            </a:extLst>
          </p:cNvPr>
          <p:cNvSpPr txBox="1"/>
          <p:nvPr/>
        </p:nvSpPr>
        <p:spPr>
          <a:xfrm>
            <a:off x="3729990" y="3375328"/>
            <a:ext cx="1684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(Bottom View)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47B18-01C2-A973-7CB4-033CA345EEEB}"/>
              </a:ext>
            </a:extLst>
          </p:cNvPr>
          <p:cNvSpPr txBox="1"/>
          <p:nvPr/>
        </p:nvSpPr>
        <p:spPr>
          <a:xfrm>
            <a:off x="1426130" y="4135118"/>
            <a:ext cx="6230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Advantages</a:t>
            </a:r>
            <a:r>
              <a:rPr lang="de-DE" sz="1800" dirty="0">
                <a:solidFill>
                  <a:schemeClr val="tx1"/>
                </a:solidFill>
              </a:rPr>
              <a:t>: Compact, </a:t>
            </a:r>
            <a:r>
              <a:rPr lang="de-DE" sz="1800" dirty="0" err="1">
                <a:solidFill>
                  <a:schemeClr val="tx1"/>
                </a:solidFill>
              </a:rPr>
              <a:t>cost</a:t>
            </a:r>
            <a:r>
              <a:rPr lang="de-DE" sz="1800" dirty="0">
                <a:solidFill>
                  <a:schemeClr val="tx1"/>
                </a:solidFill>
              </a:rPr>
              <a:t>, </a:t>
            </a:r>
            <a:r>
              <a:rPr lang="de-DE" sz="1800" dirty="0" err="1">
                <a:solidFill>
                  <a:schemeClr val="tx1"/>
                </a:solidFill>
              </a:rPr>
              <a:t>effective</a:t>
            </a:r>
            <a:r>
              <a:rPr lang="de-DE" sz="1800" dirty="0">
                <a:solidFill>
                  <a:schemeClr val="tx1"/>
                </a:solidFill>
              </a:rPr>
              <a:t>, </a:t>
            </a:r>
            <a:r>
              <a:rPr lang="de-DE" sz="1800" dirty="0" err="1">
                <a:solidFill>
                  <a:schemeClr val="tx1"/>
                </a:solidFill>
              </a:rPr>
              <a:t>good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precision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973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00CA553E-4C3F-DD04-C6C9-C46A36240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>
            <a:extLst>
              <a:ext uri="{FF2B5EF4-FFF2-40B4-BE49-F238E27FC236}">
                <a16:creationId xmlns:a16="http://schemas.microsoft.com/office/drawing/2014/main" id="{0DC4BE40-D6EE-89DD-8504-407D816B09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9821" y="274550"/>
            <a:ext cx="43433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Bracelet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33244-5982-DDFF-C336-355F41391AE1}"/>
              </a:ext>
            </a:extLst>
          </p:cNvPr>
          <p:cNvSpPr txBox="1"/>
          <p:nvPr/>
        </p:nvSpPr>
        <p:spPr>
          <a:xfrm>
            <a:off x="2945882" y="847250"/>
            <a:ext cx="3203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9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2-Power System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5C348A-928F-B07F-D83E-F462F951AA70}"/>
              </a:ext>
            </a:extLst>
          </p:cNvPr>
          <p:cNvGrpSpPr/>
          <p:nvPr/>
        </p:nvGrpSpPr>
        <p:grpSpPr>
          <a:xfrm>
            <a:off x="2530016" y="1703955"/>
            <a:ext cx="3904306" cy="2087848"/>
            <a:chOff x="2310698" y="1200215"/>
            <a:chExt cx="3904306" cy="2087848"/>
          </a:xfrm>
        </p:grpSpPr>
        <p:pic>
          <p:nvPicPr>
            <p:cNvPr id="12" name="Picture 11" descr="A close-up of a device&#10;&#10;AI-generated content may be incorrect.">
              <a:extLst>
                <a:ext uri="{FF2B5EF4-FFF2-40B4-BE49-F238E27FC236}">
                  <a16:creationId xmlns:a16="http://schemas.microsoft.com/office/drawing/2014/main" id="{3726BD1D-0A4B-9EEE-3A00-AB58B9C17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71" t="45827" r="9070"/>
            <a:stretch/>
          </p:blipFill>
          <p:spPr>
            <a:xfrm>
              <a:off x="2310698" y="1200215"/>
              <a:ext cx="2402200" cy="2087848"/>
            </a:xfrm>
            <a:prstGeom prst="rect">
              <a:avLst/>
            </a:prstGeom>
          </p:spPr>
        </p:pic>
        <p:pic>
          <p:nvPicPr>
            <p:cNvPr id="15" name="Picture 14" descr="A small electronic device with wires and a black bag&#10;&#10;AI-generated content may be incorrect.">
              <a:extLst>
                <a:ext uri="{FF2B5EF4-FFF2-40B4-BE49-F238E27FC236}">
                  <a16:creationId xmlns:a16="http://schemas.microsoft.com/office/drawing/2014/main" id="{462BDEE3-7F2D-1F0E-923B-937537432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74" t="50885" r="6408" b="17640"/>
            <a:stretch/>
          </p:blipFill>
          <p:spPr bwMode="auto">
            <a:xfrm>
              <a:off x="5180461" y="1418804"/>
              <a:ext cx="1034543" cy="174878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456B9B-46F8-B7AF-0C7E-51D99671836B}"/>
              </a:ext>
            </a:extLst>
          </p:cNvPr>
          <p:cNvCxnSpPr>
            <a:cxnSpLocks/>
          </p:cNvCxnSpPr>
          <p:nvPr/>
        </p:nvCxnSpPr>
        <p:spPr>
          <a:xfrm>
            <a:off x="6149108" y="3185962"/>
            <a:ext cx="916166" cy="19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D6A1AD-FBA9-81C7-13C6-99F40ECE4B13}"/>
              </a:ext>
            </a:extLst>
          </p:cNvPr>
          <p:cNvCxnSpPr>
            <a:cxnSpLocks/>
          </p:cNvCxnSpPr>
          <p:nvPr/>
        </p:nvCxnSpPr>
        <p:spPr>
          <a:xfrm flipV="1">
            <a:off x="6149108" y="2495522"/>
            <a:ext cx="974224" cy="169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2571AD-C199-056A-21DF-45ED8D34484E}"/>
              </a:ext>
            </a:extLst>
          </p:cNvPr>
          <p:cNvCxnSpPr>
            <a:cxnSpLocks/>
          </p:cNvCxnSpPr>
          <p:nvPr/>
        </p:nvCxnSpPr>
        <p:spPr>
          <a:xfrm flipH="1" flipV="1">
            <a:off x="2162744" y="2184852"/>
            <a:ext cx="2438654" cy="332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61A289-C98D-4957-0C61-F1B7ED3B9F93}"/>
              </a:ext>
            </a:extLst>
          </p:cNvPr>
          <p:cNvCxnSpPr>
            <a:cxnSpLocks/>
          </p:cNvCxnSpPr>
          <p:nvPr/>
        </p:nvCxnSpPr>
        <p:spPr>
          <a:xfrm>
            <a:off x="3838004" y="3185962"/>
            <a:ext cx="90524" cy="670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BE0D45-88ED-0604-DAE0-31D78962DAB9}"/>
              </a:ext>
            </a:extLst>
          </p:cNvPr>
          <p:cNvCxnSpPr>
            <a:cxnSpLocks/>
          </p:cNvCxnSpPr>
          <p:nvPr/>
        </p:nvCxnSpPr>
        <p:spPr>
          <a:xfrm flipH="1">
            <a:off x="2314267" y="3671330"/>
            <a:ext cx="1445516" cy="12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close up of a capacitor&#10;&#10;AI-generated content may be incorrect.">
            <a:extLst>
              <a:ext uri="{FF2B5EF4-FFF2-40B4-BE49-F238E27FC236}">
                <a16:creationId xmlns:a16="http://schemas.microsoft.com/office/drawing/2014/main" id="{8617F2FE-069F-B7D5-4AD3-2575413E9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3496">
            <a:off x="6594896" y="1637753"/>
            <a:ext cx="1939381" cy="1939381"/>
          </a:xfrm>
          <a:prstGeom prst="rect">
            <a:avLst/>
          </a:prstGeom>
        </p:spPr>
      </p:pic>
      <p:pic>
        <p:nvPicPr>
          <p:cNvPr id="40" name="Picture 39" descr="A blue circuit board with a black background&#10;&#10;AI-generated content may be incorrect.">
            <a:extLst>
              <a:ext uri="{FF2B5EF4-FFF2-40B4-BE49-F238E27FC236}">
                <a16:creationId xmlns:a16="http://schemas.microsoft.com/office/drawing/2014/main" id="{3005A215-E5AB-756E-8781-077C03953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79" y="1333053"/>
            <a:ext cx="1463884" cy="1463884"/>
          </a:xfrm>
          <a:prstGeom prst="rect">
            <a:avLst/>
          </a:prstGeom>
        </p:spPr>
      </p:pic>
      <p:pic>
        <p:nvPicPr>
          <p:cNvPr id="49" name="Picture 48" descr="A small metal object with a black switch&#10;&#10;AI-generated content may be incorrect.">
            <a:extLst>
              <a:ext uri="{FF2B5EF4-FFF2-40B4-BE49-F238E27FC236}">
                <a16:creationId xmlns:a16="http://schemas.microsoft.com/office/drawing/2014/main" id="{895BF0B1-6541-5186-1612-0D72CBC395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676" t="28985" r="28493" b="20476"/>
          <a:stretch/>
        </p:blipFill>
        <p:spPr>
          <a:xfrm>
            <a:off x="1530442" y="3482047"/>
            <a:ext cx="663587" cy="64703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108D12F-5332-6C6D-0D03-F562B090ECE6}"/>
              </a:ext>
            </a:extLst>
          </p:cNvPr>
          <p:cNvSpPr txBox="1"/>
          <p:nvPr/>
        </p:nvSpPr>
        <p:spPr>
          <a:xfrm>
            <a:off x="7065274" y="1756565"/>
            <a:ext cx="1723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4- </a:t>
            </a:r>
            <a:r>
              <a:rPr lang="de-DE" dirty="0" err="1">
                <a:solidFill>
                  <a:schemeClr val="tx1"/>
                </a:solidFill>
              </a:rPr>
              <a:t>Resettable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Fuse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dirty="0">
                <a:solidFill>
                  <a:schemeClr val="tx1"/>
                </a:solidFill>
              </a:rPr>
              <a:t>RXE 160  </a:t>
            </a:r>
            <a:r>
              <a:rPr lang="de-DE" b="1" dirty="0">
                <a:solidFill>
                  <a:schemeClr val="tx1"/>
                </a:solidFill>
              </a:rPr>
              <a:t>1.6A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0C0A31-7A23-DAD7-D480-7FF092C4A40C}"/>
              </a:ext>
            </a:extLst>
          </p:cNvPr>
          <p:cNvSpPr txBox="1"/>
          <p:nvPr/>
        </p:nvSpPr>
        <p:spPr>
          <a:xfrm>
            <a:off x="684415" y="3749247"/>
            <a:ext cx="1629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2-Switch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55E4A1-CB3B-9309-051E-B05FD3114E56}"/>
              </a:ext>
            </a:extLst>
          </p:cNvPr>
          <p:cNvSpPr txBox="1"/>
          <p:nvPr/>
        </p:nvSpPr>
        <p:spPr>
          <a:xfrm>
            <a:off x="7160734" y="3117824"/>
            <a:ext cx="19832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5- Lithium-polymer </a:t>
            </a:r>
            <a:r>
              <a:rPr lang="de-DE" dirty="0" err="1"/>
              <a:t>Battery</a:t>
            </a:r>
            <a:r>
              <a:rPr lang="de-DE" dirty="0"/>
              <a:t> </a:t>
            </a:r>
          </a:p>
          <a:p>
            <a:r>
              <a:rPr lang="de-DE" b="1" dirty="0"/>
              <a:t> 3.7V 1100mAh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488610-91B7-C05E-3DD0-042D1AB8C169}"/>
              </a:ext>
            </a:extLst>
          </p:cNvPr>
          <p:cNvSpPr txBox="1"/>
          <p:nvPr/>
        </p:nvSpPr>
        <p:spPr>
          <a:xfrm>
            <a:off x="281475" y="2665201"/>
            <a:ext cx="213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1-</a:t>
            </a:r>
            <a:r>
              <a:rPr lang="de-DE" b="1" dirty="0"/>
              <a:t>TP4056 </a:t>
            </a:r>
            <a:r>
              <a:rPr lang="de-DE" dirty="0"/>
              <a:t>Lithium </a:t>
            </a:r>
            <a:r>
              <a:rPr lang="de-DE" dirty="0" err="1"/>
              <a:t>Battery</a:t>
            </a:r>
            <a:r>
              <a:rPr lang="de-DE" dirty="0"/>
              <a:t> Charger Module 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9CD03AA-2CD1-1D20-07E9-6ED25D72F3DF}"/>
              </a:ext>
            </a:extLst>
          </p:cNvPr>
          <p:cNvSpPr txBox="1"/>
          <p:nvPr/>
        </p:nvSpPr>
        <p:spPr>
          <a:xfrm>
            <a:off x="4541520" y="4142361"/>
            <a:ext cx="2814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3- MT3608 </a:t>
            </a:r>
            <a:r>
              <a:rPr lang="de-DE" b="1" dirty="0"/>
              <a:t>2A</a:t>
            </a:r>
            <a:r>
              <a:rPr lang="de-DE" dirty="0"/>
              <a:t> -</a:t>
            </a:r>
            <a:r>
              <a:rPr lang="de-DE" dirty="0" err="1"/>
              <a:t>Step</a:t>
            </a:r>
            <a:r>
              <a:rPr lang="de-DE" dirty="0"/>
              <a:t> Up </a:t>
            </a:r>
            <a:r>
              <a:rPr lang="de-DE" dirty="0" err="1"/>
              <a:t>Modulef</a:t>
            </a:r>
            <a:r>
              <a:rPr lang="de-DE" dirty="0"/>
              <a:t> </a:t>
            </a:r>
            <a:r>
              <a:rPr lang="de-DE" b="1" dirty="0" err="1"/>
              <a:t>from</a:t>
            </a:r>
            <a:r>
              <a:rPr lang="de-DE" b="1" dirty="0"/>
              <a:t> 3.3-4.2 </a:t>
            </a:r>
            <a:r>
              <a:rPr lang="de-DE" b="1" dirty="0">
                <a:sym typeface="Wingdings" panose="05000000000000000000" pitchFamily="2" charset="2"/>
              </a:rPr>
              <a:t> 5V</a:t>
            </a:r>
            <a:endParaRPr lang="de-DE" b="1" dirty="0"/>
          </a:p>
        </p:txBody>
      </p:sp>
      <p:pic>
        <p:nvPicPr>
          <p:cNvPr id="1045" name="Picture 1044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C8CF555F-5042-4415-DF22-ED8925A0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4483" y="3934739"/>
            <a:ext cx="1506915" cy="772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1916B3A7-AE14-70E4-E8F4-F0A9923FB203}"/>
                  </a:ext>
                </a:extLst>
              </p14:cNvPr>
              <p14:cNvContentPartPr/>
              <p14:nvPr/>
            </p14:nvContentPartPr>
            <p14:xfrm>
              <a:off x="4901424" y="2858880"/>
              <a:ext cx="493560" cy="14040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1916B3A7-AE14-70E4-E8F4-F0A9923FB2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92784" y="2850240"/>
                <a:ext cx="5112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463CF839-1EBC-D357-0684-11965118953E}"/>
                  </a:ext>
                </a:extLst>
              </p14:cNvPr>
              <p14:cNvContentPartPr/>
              <p14:nvPr/>
            </p14:nvContentPartPr>
            <p14:xfrm>
              <a:off x="4882704" y="3261000"/>
              <a:ext cx="549000" cy="12780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463CF839-1EBC-D357-0684-1196511895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74064" y="3252360"/>
                <a:ext cx="566640" cy="1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782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1162F05B-C766-4A36-8B1F-A78AC28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>
            <a:extLst>
              <a:ext uri="{FF2B5EF4-FFF2-40B4-BE49-F238E27FC236}">
                <a16:creationId xmlns:a16="http://schemas.microsoft.com/office/drawing/2014/main" id="{A86D9479-064F-183A-3779-2E215FAA1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9821" y="274550"/>
            <a:ext cx="43433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Bracelet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19868-0403-5CB6-C007-ACC6B0F6561A}"/>
              </a:ext>
            </a:extLst>
          </p:cNvPr>
          <p:cNvSpPr txBox="1"/>
          <p:nvPr/>
        </p:nvSpPr>
        <p:spPr>
          <a:xfrm>
            <a:off x="2945882" y="847250"/>
            <a:ext cx="3203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9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2-Power System</a:t>
            </a:r>
          </a:p>
        </p:txBody>
      </p:sp>
      <p:pic>
        <p:nvPicPr>
          <p:cNvPr id="40" name="Picture 39" descr="A blue circuit board with a black background&#10;&#10;AI-generated content may be incorrect.">
            <a:extLst>
              <a:ext uri="{FF2B5EF4-FFF2-40B4-BE49-F238E27FC236}">
                <a16:creationId xmlns:a16="http://schemas.microsoft.com/office/drawing/2014/main" id="{4A40805B-A125-077A-E3FE-C3F2E9F1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23" y="1250209"/>
            <a:ext cx="1463884" cy="1463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0EDD9-E17B-3953-3548-E71112D4E50E}"/>
              </a:ext>
            </a:extLst>
          </p:cNvPr>
          <p:cNvSpPr txBox="1"/>
          <p:nvPr/>
        </p:nvSpPr>
        <p:spPr>
          <a:xfrm>
            <a:off x="1784707" y="1440605"/>
            <a:ext cx="368956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Charging</a:t>
            </a:r>
            <a:r>
              <a:rPr lang="de-DE" dirty="0"/>
              <a:t> at 0.5c (550 </a:t>
            </a:r>
            <a:r>
              <a:rPr lang="de-DE" dirty="0" err="1"/>
              <a:t>ma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/>
              <a:t>Higher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Rprog</a:t>
            </a:r>
            <a:r>
              <a:rPr lang="de-DE" dirty="0"/>
              <a:t> = 1000 / ((0.5) *1100ma) =</a:t>
            </a:r>
            <a:r>
              <a:rPr lang="de-DE" b="1" dirty="0"/>
              <a:t>1.8k</a:t>
            </a:r>
            <a:r>
              <a:rPr lang="el-GR" b="1" dirty="0"/>
              <a:t>Ω</a:t>
            </a:r>
            <a:endParaRPr lang="de-DE" b="1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30290-54EA-8DF1-6521-AFAA257DD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95" y="1553973"/>
            <a:ext cx="2408129" cy="6096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78D15C-5B6C-944D-F305-CB21DBE8E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64" y="2571750"/>
            <a:ext cx="7270512" cy="20866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4B5B27-599F-6782-06F5-EAC7DC5A2122}"/>
              </a:ext>
            </a:extLst>
          </p:cNvPr>
          <p:cNvSpPr txBox="1"/>
          <p:nvPr/>
        </p:nvSpPr>
        <p:spPr>
          <a:xfrm>
            <a:off x="92079" y="1178995"/>
            <a:ext cx="25575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(Max charging Current = </a:t>
            </a:r>
            <a:r>
              <a:rPr lang="en-US" sz="1100" b="1" dirty="0"/>
              <a:t>1A</a:t>
            </a:r>
            <a:r>
              <a:rPr lang="en-US" sz="1100" dirty="0"/>
              <a:t>)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773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5078CDBA-76DC-B937-0A39-5BEDE866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>
            <a:extLst>
              <a:ext uri="{FF2B5EF4-FFF2-40B4-BE49-F238E27FC236}">
                <a16:creationId xmlns:a16="http://schemas.microsoft.com/office/drawing/2014/main" id="{84FC3596-FB12-EC94-27D0-0DEFEA2E83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9821" y="274550"/>
            <a:ext cx="43433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Bracelet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80A-FC71-1D97-3B7B-A8EE7E55B7DB}"/>
              </a:ext>
            </a:extLst>
          </p:cNvPr>
          <p:cNvSpPr txBox="1"/>
          <p:nvPr/>
        </p:nvSpPr>
        <p:spPr>
          <a:xfrm>
            <a:off x="2945882" y="847250"/>
            <a:ext cx="3203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9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2-Power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B9AC2-1F14-3245-B937-C82CFD739649}"/>
              </a:ext>
            </a:extLst>
          </p:cNvPr>
          <p:cNvSpPr txBox="1"/>
          <p:nvPr/>
        </p:nvSpPr>
        <p:spPr>
          <a:xfrm>
            <a:off x="1543412" y="1534302"/>
            <a:ext cx="5713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1600" dirty="0"/>
              <a:t>System </a:t>
            </a:r>
            <a:r>
              <a:rPr lang="de-DE" sz="1600" dirty="0" err="1"/>
              <a:t>working</a:t>
            </a:r>
            <a:r>
              <a:rPr lang="de-DE" sz="1600" dirty="0"/>
              <a:t> </a:t>
            </a:r>
            <a:r>
              <a:rPr lang="de-DE" sz="1600" dirty="0" err="1"/>
              <a:t>hours</a:t>
            </a:r>
            <a:r>
              <a:rPr lang="de-DE" sz="1600" dirty="0"/>
              <a:t> : 1100mAh / 200mA = </a:t>
            </a:r>
            <a:r>
              <a:rPr lang="de-DE" sz="1600" b="1" dirty="0"/>
              <a:t>5.5h</a:t>
            </a:r>
            <a:r>
              <a:rPr lang="de-DE" sz="1600" dirty="0"/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Resettable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Fuse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provide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short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cicuit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protection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Switch </a:t>
            </a:r>
            <a:r>
              <a:rPr lang="de-DE" sz="1600" dirty="0" err="1">
                <a:solidFill>
                  <a:schemeClr val="tx1"/>
                </a:solidFill>
              </a:rPr>
              <a:t>is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isintial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stop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load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while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charging</a:t>
            </a:r>
            <a:endParaRPr lang="de-DE" sz="1600" dirty="0"/>
          </a:p>
        </p:txBody>
      </p:sp>
      <p:pic>
        <p:nvPicPr>
          <p:cNvPr id="17" name="Picture 16" descr="A battery with a wire&#10;&#10;AI-generated content may be incorrect.">
            <a:extLst>
              <a:ext uri="{FF2B5EF4-FFF2-40B4-BE49-F238E27FC236}">
                <a16:creationId xmlns:a16="http://schemas.microsoft.com/office/drawing/2014/main" id="{9DC2A662-9D1C-E50E-985C-3ED5A7C3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8" y="1302468"/>
            <a:ext cx="1495425" cy="11199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7FB2B3-9890-5DC2-7AA7-86D270F4B6E1}"/>
              </a:ext>
            </a:extLst>
          </p:cNvPr>
          <p:cNvSpPr txBox="1"/>
          <p:nvPr/>
        </p:nvSpPr>
        <p:spPr>
          <a:xfrm>
            <a:off x="311036" y="2422459"/>
            <a:ext cx="2976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Lipo</a:t>
            </a:r>
            <a:r>
              <a:rPr lang="de-DE" sz="1200" dirty="0"/>
              <a:t> battery</a:t>
            </a:r>
            <a:r>
              <a:rPr lang="de-DE" sz="1200" b="1" dirty="0"/>
              <a:t>3.7V 1100mAh </a:t>
            </a:r>
          </a:p>
        </p:txBody>
      </p:sp>
      <p:pic>
        <p:nvPicPr>
          <p:cNvPr id="4" name="Picture 3" descr="A grey plastic object with a square window&#10;&#10;AI-generated content may be incorrect.">
            <a:extLst>
              <a:ext uri="{FF2B5EF4-FFF2-40B4-BE49-F238E27FC236}">
                <a16:creationId xmlns:a16="http://schemas.microsoft.com/office/drawing/2014/main" id="{5C7EBB56-2715-8653-46BB-09F6CEA6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626" y="2643627"/>
            <a:ext cx="1645594" cy="2192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AA6DA-70FB-BC14-4C60-F64325A22219}"/>
              </a:ext>
            </a:extLst>
          </p:cNvPr>
          <p:cNvSpPr txBox="1"/>
          <p:nvPr/>
        </p:nvSpPr>
        <p:spPr>
          <a:xfrm>
            <a:off x="2064273" y="3126951"/>
            <a:ext cx="44095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Charging</a:t>
            </a:r>
            <a:r>
              <a:rPr lang="de-DE" sz="1600" dirty="0"/>
              <a:t> </a:t>
            </a:r>
            <a:r>
              <a:rPr lang="de-DE" sz="1600" dirty="0" err="1"/>
              <a:t>port</a:t>
            </a:r>
            <a:r>
              <a:rPr lang="de-DE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Programing</a:t>
            </a:r>
            <a:r>
              <a:rPr lang="de-DE" sz="1600" dirty="0"/>
              <a:t> </a:t>
            </a:r>
            <a:r>
              <a:rPr lang="de-DE" sz="1600" dirty="0" err="1"/>
              <a:t>port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Charging</a:t>
            </a:r>
            <a:r>
              <a:rPr lang="de-DE" sz="1600" dirty="0"/>
              <a:t> </a:t>
            </a:r>
            <a:r>
              <a:rPr lang="de-DE" sz="1600" dirty="0" err="1"/>
              <a:t>status</a:t>
            </a:r>
            <a:r>
              <a:rPr lang="de-DE" sz="1600" dirty="0"/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3216686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>
          <a:extLst>
            <a:ext uri="{FF2B5EF4-FFF2-40B4-BE49-F238E27FC236}">
              <a16:creationId xmlns:a16="http://schemas.microsoft.com/office/drawing/2014/main" id="{3BFF551A-0F92-2F49-AFB6-61FD641AD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>
            <a:extLst>
              <a:ext uri="{FF2B5EF4-FFF2-40B4-BE49-F238E27FC236}">
                <a16:creationId xmlns:a16="http://schemas.microsoft.com/office/drawing/2014/main" id="{625B6986-9B69-FAFB-5944-11C3C898D9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9821" y="274550"/>
            <a:ext cx="43433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Bracelet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76704-CF81-D23F-C22C-5D26E38F2385}"/>
              </a:ext>
            </a:extLst>
          </p:cNvPr>
          <p:cNvSpPr txBox="1"/>
          <p:nvPr/>
        </p:nvSpPr>
        <p:spPr>
          <a:xfrm>
            <a:off x="2627371" y="847250"/>
            <a:ext cx="3718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90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3-Actuating  System</a:t>
            </a:r>
          </a:p>
        </p:txBody>
      </p:sp>
      <p:pic>
        <p:nvPicPr>
          <p:cNvPr id="4" name="Picture 3" descr="A small electronic device with wires and a black bag&#10;&#10;AI-generated content may be incorrect.">
            <a:extLst>
              <a:ext uri="{FF2B5EF4-FFF2-40B4-BE49-F238E27FC236}">
                <a16:creationId xmlns:a16="http://schemas.microsoft.com/office/drawing/2014/main" id="{BF7BF501-F1BD-E2B3-E537-A0FCD5FC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0" t="24101" r="6408" b="17640"/>
          <a:stretch/>
        </p:blipFill>
        <p:spPr bwMode="auto">
          <a:xfrm>
            <a:off x="2972950" y="1370470"/>
            <a:ext cx="3027168" cy="30638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9ABCB4-ACC6-84AE-87F4-9F3E44EDDA34}"/>
              </a:ext>
            </a:extLst>
          </p:cNvPr>
          <p:cNvCxnSpPr>
            <a:cxnSpLocks/>
          </p:cNvCxnSpPr>
          <p:nvPr/>
        </p:nvCxnSpPr>
        <p:spPr>
          <a:xfrm>
            <a:off x="3927965" y="2192273"/>
            <a:ext cx="2072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6F8CF7-BD0E-16E1-D68D-6AF0D37FB106}"/>
              </a:ext>
            </a:extLst>
          </p:cNvPr>
          <p:cNvCxnSpPr>
            <a:cxnSpLocks/>
          </p:cNvCxnSpPr>
          <p:nvPr/>
        </p:nvCxnSpPr>
        <p:spPr>
          <a:xfrm flipH="1">
            <a:off x="2708476" y="3553666"/>
            <a:ext cx="1219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7D9D1F-FE8C-3DEC-12A0-0D4F3D383AE0}"/>
              </a:ext>
            </a:extLst>
          </p:cNvPr>
          <p:cNvSpPr txBox="1"/>
          <p:nvPr/>
        </p:nvSpPr>
        <p:spPr>
          <a:xfrm>
            <a:off x="6000118" y="1943170"/>
            <a:ext cx="21689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0.96" Inch Blue I2C IIC OLED LCD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4720E3-E988-2446-D212-835EDC0C0216}"/>
              </a:ext>
            </a:extLst>
          </p:cNvPr>
          <p:cNvSpPr txBox="1"/>
          <p:nvPr/>
        </p:nvSpPr>
        <p:spPr>
          <a:xfrm>
            <a:off x="1069398" y="3369806"/>
            <a:ext cx="19597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/>
              <a:t>ESP32-C3 Mini</a:t>
            </a:r>
          </a:p>
        </p:txBody>
      </p:sp>
      <p:pic>
        <p:nvPicPr>
          <p:cNvPr id="30" name="Picture 29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B8ED56A4-46B7-CD25-0D42-6086DCD5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0" y="1591461"/>
            <a:ext cx="2349160" cy="1808316"/>
          </a:xfrm>
          <a:prstGeom prst="rect">
            <a:avLst/>
          </a:prstGeom>
        </p:spPr>
      </p:pic>
      <p:pic>
        <p:nvPicPr>
          <p:cNvPr id="32" name="Picture 31" descr="A close-up of a small electronic device&#10;&#10;AI-generated content may be incorrect.">
            <a:extLst>
              <a:ext uri="{FF2B5EF4-FFF2-40B4-BE49-F238E27FC236}">
                <a16:creationId xmlns:a16="http://schemas.microsoft.com/office/drawing/2014/main" id="{DEE01AFB-E46A-FD60-3244-AA9B0CADA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21801">
            <a:off x="6486810" y="2570709"/>
            <a:ext cx="1556733" cy="15598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6846FA-8B56-E5B6-097C-424EE9ACD456}"/>
              </a:ext>
            </a:extLst>
          </p:cNvPr>
          <p:cNvSpPr txBox="1"/>
          <p:nvPr/>
        </p:nvSpPr>
        <p:spPr>
          <a:xfrm>
            <a:off x="610977" y="3687457"/>
            <a:ext cx="24372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wireless communication.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174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78;p52">
            <a:extLst>
              <a:ext uri="{FF2B5EF4-FFF2-40B4-BE49-F238E27FC236}">
                <a16:creationId xmlns:a16="http://schemas.microsoft.com/office/drawing/2014/main" id="{B7EBB12D-ACE7-5344-82A1-3A388DB96EF9}"/>
              </a:ext>
            </a:extLst>
          </p:cNvPr>
          <p:cNvSpPr txBox="1">
            <a:spLocks/>
          </p:cNvSpPr>
          <p:nvPr/>
        </p:nvSpPr>
        <p:spPr>
          <a:xfrm>
            <a:off x="1215791" y="2316277"/>
            <a:ext cx="6251020" cy="10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 b="1" kern="1200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7BA8"/>
              </a:buClr>
              <a:buSzPts val="2500"/>
              <a:buFont typeface="Prompt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C7BA8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Bracelet Algorithm</a:t>
            </a:r>
            <a:endParaRPr kumimoji="0" lang="en-US" sz="7333" b="1" i="0" u="none" strike="noStrike" kern="1200" cap="none" spc="0" normalizeH="0" baseline="0" noProof="0" dirty="0">
              <a:ln>
                <a:noFill/>
              </a:ln>
              <a:solidFill>
                <a:srgbClr val="4C7BA8"/>
              </a:solidFill>
              <a:effectLst/>
              <a:uLnTx/>
              <a:uFillTx/>
              <a:latin typeface="Prompt"/>
              <a:cs typeface="Prompt"/>
              <a:sym typeface="Prompt"/>
            </a:endParaRPr>
          </a:p>
        </p:txBody>
      </p:sp>
      <p:sp>
        <p:nvSpPr>
          <p:cNvPr id="6" name="Google Shape;683;p52">
            <a:extLst>
              <a:ext uri="{FF2B5EF4-FFF2-40B4-BE49-F238E27FC236}">
                <a16:creationId xmlns:a16="http://schemas.microsoft.com/office/drawing/2014/main" id="{0B5CACB0-A7E9-1835-B1DB-28E32FE1B90A}"/>
              </a:ext>
            </a:extLst>
          </p:cNvPr>
          <p:cNvSpPr txBox="1"/>
          <p:nvPr/>
        </p:nvSpPr>
        <p:spPr>
          <a:xfrm>
            <a:off x="2341301" y="1197119"/>
            <a:ext cx="4000000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" sz="7333" kern="1200" dirty="0">
                <a:solidFill>
                  <a:srgbClr val="4C7BA8"/>
                </a:solidFill>
                <a:latin typeface="Prompt"/>
                <a:ea typeface="Prompt"/>
                <a:cs typeface="Prompt"/>
                <a:sym typeface="Prompt"/>
              </a:rPr>
              <a:t>08</a:t>
            </a:r>
            <a:endParaRPr lang="en" sz="2400" kern="1200" dirty="0">
              <a:solidFill>
                <a:srgbClr val="4C7BA8"/>
              </a:solidFill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oogle Shape;4410;p75">
            <a:extLst>
              <a:ext uri="{FF2B5EF4-FFF2-40B4-BE49-F238E27FC236}">
                <a16:creationId xmlns:a16="http://schemas.microsoft.com/office/drawing/2014/main" id="{FC354DA7-CB9D-AA43-84FC-D9EF4DBB0091}"/>
              </a:ext>
            </a:extLst>
          </p:cNvPr>
          <p:cNvGrpSpPr/>
          <p:nvPr/>
        </p:nvGrpSpPr>
        <p:grpSpPr>
          <a:xfrm rot="2030396">
            <a:off x="5903871" y="2501785"/>
            <a:ext cx="1779649" cy="591620"/>
            <a:chOff x="246070" y="1983375"/>
            <a:chExt cx="1855347" cy="616849"/>
          </a:xfrm>
        </p:grpSpPr>
        <p:sp>
          <p:nvSpPr>
            <p:cNvPr id="8" name="Google Shape;4411;p75">
              <a:extLst>
                <a:ext uri="{FF2B5EF4-FFF2-40B4-BE49-F238E27FC236}">
                  <a16:creationId xmlns:a16="http://schemas.microsoft.com/office/drawing/2014/main" id="{B56CC8F0-ABBA-D961-6EAC-95A49A3F7B96}"/>
                </a:ext>
              </a:extLst>
            </p:cNvPr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12;p75">
              <a:extLst>
                <a:ext uri="{FF2B5EF4-FFF2-40B4-BE49-F238E27FC236}">
                  <a16:creationId xmlns:a16="http://schemas.microsoft.com/office/drawing/2014/main" id="{B70C7454-8770-C8A1-8962-288B5EFB9E12}"/>
                </a:ext>
              </a:extLst>
            </p:cNvPr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13;p75">
              <a:extLst>
                <a:ext uri="{FF2B5EF4-FFF2-40B4-BE49-F238E27FC236}">
                  <a16:creationId xmlns:a16="http://schemas.microsoft.com/office/drawing/2014/main" id="{2A1CD455-7884-D87D-D8F5-7150FF15A846}"/>
                </a:ext>
              </a:extLst>
            </p:cNvPr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14;p75">
              <a:extLst>
                <a:ext uri="{FF2B5EF4-FFF2-40B4-BE49-F238E27FC236}">
                  <a16:creationId xmlns:a16="http://schemas.microsoft.com/office/drawing/2014/main" id="{634CCB08-2286-9DEE-5E6B-06D5A14A75C6}"/>
                </a:ext>
              </a:extLst>
            </p:cNvPr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15;p75">
              <a:extLst>
                <a:ext uri="{FF2B5EF4-FFF2-40B4-BE49-F238E27FC236}">
                  <a16:creationId xmlns:a16="http://schemas.microsoft.com/office/drawing/2014/main" id="{2F4A8B7F-2589-CC29-D002-18C2E840053A}"/>
                </a:ext>
              </a:extLst>
            </p:cNvPr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16;p75">
              <a:extLst>
                <a:ext uri="{FF2B5EF4-FFF2-40B4-BE49-F238E27FC236}">
                  <a16:creationId xmlns:a16="http://schemas.microsoft.com/office/drawing/2014/main" id="{16ECF895-911B-59BC-4659-D06769695AB8}"/>
                </a:ext>
              </a:extLst>
            </p:cNvPr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17;p75">
              <a:extLst>
                <a:ext uri="{FF2B5EF4-FFF2-40B4-BE49-F238E27FC236}">
                  <a16:creationId xmlns:a16="http://schemas.microsoft.com/office/drawing/2014/main" id="{4A3A52BD-B555-0D90-1998-DC7B10F8FD07}"/>
                </a:ext>
              </a:extLst>
            </p:cNvPr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8;p75">
              <a:extLst>
                <a:ext uri="{FF2B5EF4-FFF2-40B4-BE49-F238E27FC236}">
                  <a16:creationId xmlns:a16="http://schemas.microsoft.com/office/drawing/2014/main" id="{E7679A30-8734-C41A-3426-3F0067FC4CC2}"/>
                </a:ext>
              </a:extLst>
            </p:cNvPr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19;p75">
              <a:extLst>
                <a:ext uri="{FF2B5EF4-FFF2-40B4-BE49-F238E27FC236}">
                  <a16:creationId xmlns:a16="http://schemas.microsoft.com/office/drawing/2014/main" id="{4EDFD649-F542-C0FF-8C9C-1CE88A5245F8}"/>
                </a:ext>
              </a:extLst>
            </p:cNvPr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goals</a:t>
            </a:r>
            <a:endParaRPr dirty="0"/>
          </a:p>
        </p:txBody>
      </p:sp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720000" y="29262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Filling a gap</a:t>
            </a:r>
            <a:endParaRPr dirty="0"/>
          </a:p>
        </p:txBody>
      </p:sp>
      <p:sp>
        <p:nvSpPr>
          <p:cNvPr id="316" name="Google Shape;316;p39"/>
          <p:cNvSpPr txBox="1">
            <a:spLocks noGrp="1"/>
          </p:cNvSpPr>
          <p:nvPr>
            <p:ph type="subTitle" idx="1"/>
          </p:nvPr>
        </p:nvSpPr>
        <p:spPr>
          <a:xfrm>
            <a:off x="817200" y="3378000"/>
            <a:ext cx="21420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Lack of cost-effective solutions in the market </a:t>
            </a:r>
            <a:endParaRPr dirty="0"/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 idx="2"/>
          </p:nvPr>
        </p:nvSpPr>
        <p:spPr>
          <a:xfrm>
            <a:off x="3403800" y="29262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Child’s care</a:t>
            </a:r>
            <a:endParaRPr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subTitle" idx="3"/>
          </p:nvPr>
        </p:nvSpPr>
        <p:spPr>
          <a:xfrm>
            <a:off x="3501000" y="3377999"/>
            <a:ext cx="2142000" cy="8493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Reliable Solution for the comfort and well being of your baby </a:t>
            </a:r>
            <a:endParaRPr dirty="0"/>
          </a:p>
        </p:txBody>
      </p:sp>
      <p:sp>
        <p:nvSpPr>
          <p:cNvPr id="319" name="Google Shape;319;p39"/>
          <p:cNvSpPr txBox="1">
            <a:spLocks noGrp="1"/>
          </p:cNvSpPr>
          <p:nvPr>
            <p:ph type="title" idx="4"/>
          </p:nvPr>
        </p:nvSpPr>
        <p:spPr>
          <a:xfrm>
            <a:off x="6087600" y="29262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Privacy </a:t>
            </a:r>
          </a:p>
        </p:txBody>
      </p:sp>
      <p:sp>
        <p:nvSpPr>
          <p:cNvPr id="320" name="Google Shape;320;p39"/>
          <p:cNvSpPr txBox="1">
            <a:spLocks noGrp="1"/>
          </p:cNvSpPr>
          <p:nvPr>
            <p:ph type="subTitle" idx="5"/>
          </p:nvPr>
        </p:nvSpPr>
        <p:spPr>
          <a:xfrm>
            <a:off x="6184800" y="3419275"/>
            <a:ext cx="21420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Ensure the security of data and privacy of the users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28EAB-89B9-1BB2-B38C-A7A9280E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50" y="2420038"/>
            <a:ext cx="527700" cy="52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3F12A-AE3D-6A87-CB8B-6261A89D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80" y="2420038"/>
            <a:ext cx="599440" cy="599440"/>
          </a:xfrm>
          <a:prstGeom prst="rect">
            <a:avLst/>
          </a:prstGeom>
        </p:spPr>
      </p:pic>
      <p:grpSp>
        <p:nvGrpSpPr>
          <p:cNvPr id="8" name="Google Shape;5863;p79">
            <a:extLst>
              <a:ext uri="{FF2B5EF4-FFF2-40B4-BE49-F238E27FC236}">
                <a16:creationId xmlns:a16="http://schemas.microsoft.com/office/drawing/2014/main" id="{03BEBE1D-EE2D-0A99-BE45-5C7BF488373C}"/>
              </a:ext>
            </a:extLst>
          </p:cNvPr>
          <p:cNvGrpSpPr/>
          <p:nvPr/>
        </p:nvGrpSpPr>
        <p:grpSpPr>
          <a:xfrm>
            <a:off x="7022708" y="2397538"/>
            <a:ext cx="466184" cy="572699"/>
            <a:chOff x="2423775" y="3226875"/>
            <a:chExt cx="259925" cy="295000"/>
          </a:xfrm>
          <a:solidFill>
            <a:schemeClr val="tx2">
              <a:lumMod val="75000"/>
            </a:schemeClr>
          </a:solidFill>
        </p:grpSpPr>
        <p:sp>
          <p:nvSpPr>
            <p:cNvPr id="9" name="Google Shape;5864;p79">
              <a:extLst>
                <a:ext uri="{FF2B5EF4-FFF2-40B4-BE49-F238E27FC236}">
                  <a16:creationId xmlns:a16="http://schemas.microsoft.com/office/drawing/2014/main" id="{744A761F-7B44-8D73-B996-1AA66865B0FC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65;p79">
              <a:extLst>
                <a:ext uri="{FF2B5EF4-FFF2-40B4-BE49-F238E27FC236}">
                  <a16:creationId xmlns:a16="http://schemas.microsoft.com/office/drawing/2014/main" id="{546CFC96-615A-83B5-C069-6A57C413A31E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66;p79">
              <a:extLst>
                <a:ext uri="{FF2B5EF4-FFF2-40B4-BE49-F238E27FC236}">
                  <a16:creationId xmlns:a16="http://schemas.microsoft.com/office/drawing/2014/main" id="{BF2DBC3F-6DA8-A0DC-DB31-DAE4C6CCDB84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6021779A-C7CB-E27A-4A98-C42852D0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1;p55">
            <a:extLst>
              <a:ext uri="{FF2B5EF4-FFF2-40B4-BE49-F238E27FC236}">
                <a16:creationId xmlns:a16="http://schemas.microsoft.com/office/drawing/2014/main" id="{9599BB82-5E05-C0B9-6DA5-989B96EFBA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300" y="100929"/>
            <a:ext cx="43433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Bracelet Algorithm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C0D8A-38E0-DF9C-2C48-EFEF1FDC33F2}"/>
              </a:ext>
            </a:extLst>
          </p:cNvPr>
          <p:cNvSpPr txBox="1"/>
          <p:nvPr/>
        </p:nvSpPr>
        <p:spPr>
          <a:xfrm>
            <a:off x="564054" y="1081658"/>
            <a:ext cx="8015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reading sensory values </a:t>
            </a:r>
            <a:r>
              <a:rPr lang="en-US" sz="18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1800" b="1" dirty="0">
                <a:solidFill>
                  <a:schemeClr val="tx1"/>
                </a:solidFill>
              </a:rPr>
              <a:t>printing them </a:t>
            </a:r>
            <a:r>
              <a:rPr lang="en-US" sz="18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1800" b="1" dirty="0">
                <a:solidFill>
                  <a:schemeClr val="tx1"/>
                </a:solidFill>
              </a:rPr>
              <a:t>sending them via ESP-NOW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9" name="Google Shape;681;p55">
            <a:extLst>
              <a:ext uri="{FF2B5EF4-FFF2-40B4-BE49-F238E27FC236}">
                <a16:creationId xmlns:a16="http://schemas.microsoft.com/office/drawing/2014/main" id="{FEC890C1-DDEA-CE5F-7819-C38D8A2149CE}"/>
              </a:ext>
            </a:extLst>
          </p:cNvPr>
          <p:cNvSpPr txBox="1">
            <a:spLocks/>
          </p:cNvSpPr>
          <p:nvPr/>
        </p:nvSpPr>
        <p:spPr>
          <a:xfrm>
            <a:off x="2149702" y="508958"/>
            <a:ext cx="48342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tx2"/>
                </a:solidFill>
              </a:rPr>
              <a:t>reading sensory values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594D62-E72F-C06C-95D3-2AE3321F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50" y="1555298"/>
            <a:ext cx="4836948" cy="29801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08E349-208D-3504-66F1-E04E3E398C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6" b="13639"/>
          <a:stretch/>
        </p:blipFill>
        <p:spPr bwMode="auto">
          <a:xfrm>
            <a:off x="5895163" y="2023690"/>
            <a:ext cx="2608580" cy="2413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0420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2C2993-9EF8-5C55-491A-91C95EBB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18" y="694620"/>
            <a:ext cx="5675203" cy="3867313"/>
          </a:xfrm>
          <a:prstGeom prst="rect">
            <a:avLst/>
          </a:prstGeom>
        </p:spPr>
      </p:pic>
      <p:sp>
        <p:nvSpPr>
          <p:cNvPr id="3" name="Google Shape;681;p55">
            <a:extLst>
              <a:ext uri="{FF2B5EF4-FFF2-40B4-BE49-F238E27FC236}">
                <a16:creationId xmlns:a16="http://schemas.microsoft.com/office/drawing/2014/main" id="{B94D1B02-9740-B717-1754-21DCF7B611BC}"/>
              </a:ext>
            </a:extLst>
          </p:cNvPr>
          <p:cNvSpPr txBox="1">
            <a:spLocks/>
          </p:cNvSpPr>
          <p:nvPr/>
        </p:nvSpPr>
        <p:spPr>
          <a:xfrm>
            <a:off x="2154892" y="0"/>
            <a:ext cx="48342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tx2"/>
                </a:solidFill>
              </a:rPr>
              <a:t>reading sensory values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516A3-74DE-E9DD-1CC4-3A00CCDD1C54}"/>
              </a:ext>
            </a:extLst>
          </p:cNvPr>
          <p:cNvSpPr txBox="1"/>
          <p:nvPr/>
        </p:nvSpPr>
        <p:spPr>
          <a:xfrm>
            <a:off x="5931321" y="2094931"/>
            <a:ext cx="32902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Slow Readings: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Heart rate</a:t>
            </a:r>
            <a:r>
              <a:rPr lang="en-US" sz="1200" dirty="0"/>
              <a:t> is measured by taking multiple sample, they accumulate. </a:t>
            </a:r>
          </a:p>
          <a:p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SpO2 and heart rate interfere</a:t>
            </a:r>
            <a:r>
              <a:rPr lang="en-US" sz="1200" dirty="0"/>
              <a:t> with each other</a:t>
            </a:r>
          </a:p>
          <a:p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SpO2 library introduces delays</a:t>
            </a:r>
            <a:r>
              <a:rPr lang="en-US" sz="1200" dirty="0"/>
              <a:t> due to internal loops, so it's triggered periodically (after a set number of iterations).</a:t>
            </a:r>
          </a:p>
        </p:txBody>
      </p:sp>
    </p:spTree>
    <p:extLst>
      <p:ext uri="{BB962C8B-B14F-4D97-AF65-F5344CB8AC3E}">
        <p14:creationId xmlns:p14="http://schemas.microsoft.com/office/powerpoint/2010/main" val="3106312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B2EE-D686-E0FF-3668-0A2EE9AE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1;p55">
            <a:extLst>
              <a:ext uri="{FF2B5EF4-FFF2-40B4-BE49-F238E27FC236}">
                <a16:creationId xmlns:a16="http://schemas.microsoft.com/office/drawing/2014/main" id="{FF30530A-28FD-E0F8-E9D8-C252BD3406EC}"/>
              </a:ext>
            </a:extLst>
          </p:cNvPr>
          <p:cNvSpPr txBox="1">
            <a:spLocks/>
          </p:cNvSpPr>
          <p:nvPr/>
        </p:nvSpPr>
        <p:spPr>
          <a:xfrm>
            <a:off x="2154892" y="0"/>
            <a:ext cx="48342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tx2"/>
                </a:solidFill>
              </a:rPr>
              <a:t>Printing and Sending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0EAF4D-73FD-3A7C-48C1-51C752F1D13D}"/>
              </a:ext>
            </a:extLst>
          </p:cNvPr>
          <p:cNvGrpSpPr/>
          <p:nvPr/>
        </p:nvGrpSpPr>
        <p:grpSpPr>
          <a:xfrm>
            <a:off x="1628657" y="513037"/>
            <a:ext cx="6012649" cy="1578803"/>
            <a:chOff x="224465" y="572700"/>
            <a:chExt cx="6012649" cy="15788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F74F75-B007-5E22-310B-60A1354E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6885" y="664147"/>
              <a:ext cx="3330229" cy="13488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359BD0-AA14-35B0-0C5F-1FDC0843E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465" y="572700"/>
              <a:ext cx="2072820" cy="153175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D2AF49-E335-A82D-87B7-D8BE3855064B}"/>
                </a:ext>
              </a:extLst>
            </p:cNvPr>
            <p:cNvCxnSpPr/>
            <p:nvPr/>
          </p:nvCxnSpPr>
          <p:spPr>
            <a:xfrm>
              <a:off x="224465" y="1115092"/>
              <a:ext cx="0" cy="9893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4C4AB1B-12B3-9360-D3B0-0F97A5A2C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465" y="2104453"/>
              <a:ext cx="285807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22773E-0547-4709-643F-EA8247108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2541" y="1785652"/>
              <a:ext cx="0" cy="3188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E42CA-6166-4AE5-1F92-2BE3B5B1AF40}"/>
                </a:ext>
              </a:extLst>
            </p:cNvPr>
            <p:cNvSpPr txBox="1"/>
            <p:nvPr/>
          </p:nvSpPr>
          <p:spPr>
            <a:xfrm>
              <a:off x="2310948" y="1874504"/>
              <a:ext cx="866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Repeat</a:t>
              </a:r>
              <a:endParaRPr lang="de-DE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3" name="Picture 22" descr="A person's hand holding a device&#10;&#10;AI-generated content may be incorrect.">
            <a:extLst>
              <a:ext uri="{FF2B5EF4-FFF2-40B4-BE49-F238E27FC236}">
                <a16:creationId xmlns:a16="http://schemas.microsoft.com/office/drawing/2014/main" id="{8604DE77-0712-B4FC-C7D6-E3215EE11D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58177" y="1848446"/>
            <a:ext cx="2590010" cy="345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6E0F88-05EF-2D91-2F17-9A430780604A}"/>
              </a:ext>
            </a:extLst>
          </p:cNvPr>
          <p:cNvSpPr txBox="1"/>
          <p:nvPr/>
        </p:nvSpPr>
        <p:spPr>
          <a:xfrm>
            <a:off x="2831582" y="4197102"/>
            <a:ext cx="1409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ESP-Now</a:t>
            </a:r>
            <a:endParaRPr lang="de-DE" sz="2000" b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3290A9-456F-02CA-9C79-C7A2A8A50137}"/>
              </a:ext>
            </a:extLst>
          </p:cNvPr>
          <p:cNvGrpSpPr/>
          <p:nvPr/>
        </p:nvGrpSpPr>
        <p:grpSpPr>
          <a:xfrm>
            <a:off x="2529840" y="3545529"/>
            <a:ext cx="1209960" cy="614880"/>
            <a:chOff x="4084320" y="3460880"/>
            <a:chExt cx="1209960" cy="6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34FAAC-5FC7-F735-E48C-E3C281F887E1}"/>
                    </a:ext>
                  </a:extLst>
                </p14:cNvPr>
                <p14:cNvContentPartPr/>
                <p14:nvPr/>
              </p14:nvContentPartPr>
              <p14:xfrm>
                <a:off x="4084320" y="3607760"/>
                <a:ext cx="1006560" cy="468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34FAAC-5FC7-F735-E48C-E3C281F887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75320" y="3599120"/>
                  <a:ext cx="1024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5BAEF4-7577-2EE2-9131-881E157B1967}"/>
                    </a:ext>
                  </a:extLst>
                </p14:cNvPr>
                <p14:cNvContentPartPr/>
                <p14:nvPr/>
              </p14:nvContentPartPr>
              <p14:xfrm>
                <a:off x="4958040" y="3460880"/>
                <a:ext cx="336240" cy="236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5BAEF4-7577-2EE2-9131-881E157B19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49040" y="3451880"/>
                  <a:ext cx="353880" cy="25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FF50171-CD63-CBEC-A101-7323A1AA134C}"/>
              </a:ext>
            </a:extLst>
          </p:cNvPr>
          <p:cNvSpPr txBox="1"/>
          <p:nvPr/>
        </p:nvSpPr>
        <p:spPr>
          <a:xfrm>
            <a:off x="2760570" y="2314131"/>
            <a:ext cx="200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receiver</a:t>
            </a:r>
            <a:endParaRPr lang="de-DE" sz="20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80DC5C5-260E-5882-7570-3F0A1FD96A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19391" y="1846405"/>
            <a:ext cx="2600604" cy="3470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8529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>
          <a:extLst>
            <a:ext uri="{FF2B5EF4-FFF2-40B4-BE49-F238E27FC236}">
              <a16:creationId xmlns:a16="http://schemas.microsoft.com/office/drawing/2014/main" id="{C4F598D4-4C93-A4B4-8E1F-4AF525549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7DFF33F8-7D72-B191-2854-AD0276AF0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7595" y="2573282"/>
            <a:ext cx="7704000" cy="92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Crib System</a:t>
            </a:r>
            <a:endParaRPr sz="5500" b="1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438" name="Google Shape;438;p44">
            <a:extLst>
              <a:ext uri="{FF2B5EF4-FFF2-40B4-BE49-F238E27FC236}">
                <a16:creationId xmlns:a16="http://schemas.microsoft.com/office/drawing/2014/main" id="{DE8FF0C8-32A5-A6D1-2192-AB8A66C2A920}"/>
              </a:ext>
            </a:extLst>
          </p:cNvPr>
          <p:cNvGrpSpPr/>
          <p:nvPr/>
        </p:nvGrpSpPr>
        <p:grpSpPr>
          <a:xfrm>
            <a:off x="1991462" y="2093021"/>
            <a:ext cx="358099" cy="358099"/>
            <a:chOff x="-57568775" y="3198925"/>
            <a:chExt cx="318225" cy="318225"/>
          </a:xfrm>
        </p:grpSpPr>
        <p:sp>
          <p:nvSpPr>
            <p:cNvPr id="439" name="Google Shape;439;p44">
              <a:extLst>
                <a:ext uri="{FF2B5EF4-FFF2-40B4-BE49-F238E27FC236}">
                  <a16:creationId xmlns:a16="http://schemas.microsoft.com/office/drawing/2014/main" id="{3A5FACF2-375C-4888-577D-349676A3FCAC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>
              <a:extLst>
                <a:ext uri="{FF2B5EF4-FFF2-40B4-BE49-F238E27FC236}">
                  <a16:creationId xmlns:a16="http://schemas.microsoft.com/office/drawing/2014/main" id="{E1F009F6-B600-751C-A7A8-E6784DF99E1D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4">
              <a:extLst>
                <a:ext uri="{FF2B5EF4-FFF2-40B4-BE49-F238E27FC236}">
                  <a16:creationId xmlns:a16="http://schemas.microsoft.com/office/drawing/2014/main" id="{F978853A-2CEE-01BF-3C47-559474E9961B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4">
              <a:extLst>
                <a:ext uri="{FF2B5EF4-FFF2-40B4-BE49-F238E27FC236}">
                  <a16:creationId xmlns:a16="http://schemas.microsoft.com/office/drawing/2014/main" id="{8DDB06DB-7B38-0FB8-9CA3-B0617924C185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>
              <a:extLst>
                <a:ext uri="{FF2B5EF4-FFF2-40B4-BE49-F238E27FC236}">
                  <a16:creationId xmlns:a16="http://schemas.microsoft.com/office/drawing/2014/main" id="{5A264F0C-604D-F900-0B8B-21C6E774630A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>
              <a:extLst>
                <a:ext uri="{FF2B5EF4-FFF2-40B4-BE49-F238E27FC236}">
                  <a16:creationId xmlns:a16="http://schemas.microsoft.com/office/drawing/2014/main" id="{9B5D40AE-E736-0E9C-B4EA-10F775BA775C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1262CA4-8283-1160-160E-F14411E2E366}"/>
              </a:ext>
            </a:extLst>
          </p:cNvPr>
          <p:cNvSpPr txBox="1"/>
          <p:nvPr/>
        </p:nvSpPr>
        <p:spPr>
          <a:xfrm>
            <a:off x="4144370" y="1805103"/>
            <a:ext cx="1230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A9E7"/>
              </a:buClr>
              <a:buSzPts val="12000"/>
              <a:buFont typeface="Comfortaa"/>
              <a:buNone/>
              <a:tabLst/>
              <a:defRPr/>
            </a:pPr>
            <a:r>
              <a:rPr kumimoji="0" lang="en" sz="5400" i="0" u="none" strike="noStrike" kern="0" cap="none" spc="0" normalizeH="0" baseline="0" noProof="0" dirty="0">
                <a:ln>
                  <a:noFill/>
                </a:ln>
                <a:solidFill>
                  <a:srgbClr val="336E94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0</a:t>
            </a:r>
            <a:r>
              <a:rPr lang="en" sz="5400" dirty="0">
                <a:solidFill>
                  <a:srgbClr val="336E94"/>
                </a:solidFill>
                <a:latin typeface="Prompt"/>
                <a:cs typeface="Prompt"/>
                <a:sym typeface="Prompt"/>
              </a:rPr>
              <a:t>9</a:t>
            </a:r>
            <a:endParaRPr kumimoji="0" lang="en" sz="5400" i="0" u="none" strike="noStrike" kern="0" cap="none" spc="0" normalizeH="0" baseline="0" noProof="0" dirty="0">
              <a:ln>
                <a:noFill/>
              </a:ln>
              <a:solidFill>
                <a:srgbClr val="336E94"/>
              </a:solidFill>
              <a:effectLst/>
              <a:uLnTx/>
              <a:uFillTx/>
              <a:latin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3600192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34B6-911F-FF58-666B-8F1375D3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66" y="0"/>
            <a:ext cx="7704000" cy="572700"/>
          </a:xfrm>
        </p:spPr>
        <p:txBody>
          <a:bodyPr/>
          <a:lstStyle/>
          <a:p>
            <a:r>
              <a:rPr lang="en-US" dirty="0"/>
              <a:t>Electrical system of the crib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DCA63-95D7-1F8A-028D-348E3008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2" y="572701"/>
            <a:ext cx="8340348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21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7C8B-343B-D9E9-F1DF-706CCFF7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source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6EA2F-62E9-E576-8371-2860B886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78" y="1409566"/>
            <a:ext cx="1741222" cy="308636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E783F0-89CC-3DB7-A6CA-024222C2EF6C}"/>
              </a:ext>
            </a:extLst>
          </p:cNvPr>
          <p:cNvGraphicFramePr>
            <a:graphicFrameLocks noGrp="1"/>
          </p:cNvGraphicFramePr>
          <p:nvPr/>
        </p:nvGraphicFramePr>
        <p:xfrm>
          <a:off x="0" y="1409566"/>
          <a:ext cx="6574701" cy="3032895"/>
        </p:xfrm>
        <a:graphic>
          <a:graphicData uri="http://schemas.openxmlformats.org/drawingml/2006/table">
            <a:tbl>
              <a:tblPr firstRow="1" firstCol="1" bandRow="1">
                <a:tableStyleId>{5891A27B-23B0-458F-8E93-4929A217C6FB}</a:tableStyleId>
              </a:tblPr>
              <a:tblGrid>
                <a:gridCol w="1221787">
                  <a:extLst>
                    <a:ext uri="{9D8B030D-6E8A-4147-A177-3AD203B41FA5}">
                      <a16:colId xmlns:a16="http://schemas.microsoft.com/office/drawing/2014/main" val="1619329570"/>
                    </a:ext>
                  </a:extLst>
                </a:gridCol>
                <a:gridCol w="1751947">
                  <a:extLst>
                    <a:ext uri="{9D8B030D-6E8A-4147-A177-3AD203B41FA5}">
                      <a16:colId xmlns:a16="http://schemas.microsoft.com/office/drawing/2014/main" val="2907535626"/>
                    </a:ext>
                  </a:extLst>
                </a:gridCol>
                <a:gridCol w="3600967">
                  <a:extLst>
                    <a:ext uri="{9D8B030D-6E8A-4147-A177-3AD203B41FA5}">
                      <a16:colId xmlns:a16="http://schemas.microsoft.com/office/drawing/2014/main" val="3064355099"/>
                    </a:ext>
                  </a:extLst>
                </a:gridCol>
              </a:tblGrid>
              <a:tr h="4995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Voltage Level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Purpose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Powered Components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0629070"/>
                  </a:ext>
                </a:extLst>
              </a:tr>
              <a:tr h="4995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240V AC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Mains input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Enters PSU for conversion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2471229"/>
                  </a:ext>
                </a:extLst>
              </a:tr>
              <a:tr h="10345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12V DC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Motor drive and base voltage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Bosch C300 motor, BTS7960 driver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0198428"/>
                  </a:ext>
                </a:extLst>
              </a:tr>
              <a:tr h="4995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5V DC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Control logic and sensors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Arduino, LCD, sensors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1663163"/>
                  </a:ext>
                </a:extLst>
              </a:tr>
              <a:tr h="4995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3.3V DC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Wireless module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ESP32, sensors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171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448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FE76-3CC9-8745-3395-EECC7FE8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 and Stranders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3D5F2-2664-B3D6-14B1-BC1B342A124A}"/>
              </a:ext>
            </a:extLst>
          </p:cNvPr>
          <p:cNvSpPr txBox="1"/>
          <p:nvPr/>
        </p:nvSpPr>
        <p:spPr>
          <a:xfrm>
            <a:off x="720000" y="1668780"/>
            <a:ext cx="36919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IEC 60898-1 – Circuit-breakers</a:t>
            </a:r>
          </a:p>
          <a:p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IEC 60950 / IEC 62368 – Safety of power supplies and IT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IEC 60287 – Electric cables - Calculation of the current rating</a:t>
            </a:r>
          </a:p>
        </p:txBody>
      </p:sp>
      <p:pic>
        <p:nvPicPr>
          <p:cNvPr id="2050" name="Picture 2" descr="Codes and Standards | NDT">
            <a:extLst>
              <a:ext uri="{FF2B5EF4-FFF2-40B4-BE49-F238E27FC236}">
                <a16:creationId xmlns:a16="http://schemas.microsoft.com/office/drawing/2014/main" id="{453AFF9C-2075-85F1-2A00-DA5B3BDA9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22" y="1363980"/>
            <a:ext cx="3827778" cy="36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64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C0AA-4B65-93C7-D6F9-6354A590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of operation </a:t>
            </a:r>
          </a:p>
        </p:txBody>
      </p:sp>
      <p:pic>
        <p:nvPicPr>
          <p:cNvPr id="5" name="Picture 4" descr="A rectangular object with a blue screen&#10;&#10;Description automatically generated">
            <a:extLst>
              <a:ext uri="{FF2B5EF4-FFF2-40B4-BE49-F238E27FC236}">
                <a16:creationId xmlns:a16="http://schemas.microsoft.com/office/drawing/2014/main" id="{E13E5B0B-F904-3ABC-2488-9E24C1DD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69" y="1211435"/>
            <a:ext cx="4022531" cy="3688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83445-7849-945E-99CC-D4E993FE4D6E}"/>
              </a:ext>
            </a:extLst>
          </p:cNvPr>
          <p:cNvSpPr txBox="1"/>
          <p:nvPr/>
        </p:nvSpPr>
        <p:spPr>
          <a:xfrm>
            <a:off x="68580" y="1615295"/>
            <a:ext cx="480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: 16x2 screen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: Rotary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rotary encoder: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Electro-mechanical device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Position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Angle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Push button </a:t>
            </a:r>
          </a:p>
        </p:txBody>
      </p:sp>
    </p:spTree>
    <p:extLst>
      <p:ext uri="{BB962C8B-B14F-4D97-AF65-F5344CB8AC3E}">
        <p14:creationId xmlns:p14="http://schemas.microsoft.com/office/powerpoint/2010/main" val="3839476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3208-B9F3-1E6A-E008-7FDB5CDE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2687"/>
            <a:ext cx="7704000" cy="572700"/>
          </a:xfrm>
        </p:spPr>
        <p:txBody>
          <a:bodyPr/>
          <a:lstStyle/>
          <a:p>
            <a:r>
              <a:rPr lang="en-US" dirty="0"/>
              <a:t>Algorithm-1</a:t>
            </a:r>
          </a:p>
        </p:txBody>
      </p:sp>
      <p:pic>
        <p:nvPicPr>
          <p:cNvPr id="4" name="Picture 3" descr="A close-up of a device&#10;&#10;Description automatically generated">
            <a:extLst>
              <a:ext uri="{FF2B5EF4-FFF2-40B4-BE49-F238E27FC236}">
                <a16:creationId xmlns:a16="http://schemas.microsoft.com/office/drawing/2014/main" id="{EE92C0AF-53AF-0261-EA5B-0AD7790F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489"/>
            <a:ext cx="2982706" cy="3673611"/>
          </a:xfrm>
          <a:prstGeom prst="rect">
            <a:avLst/>
          </a:prstGeom>
        </p:spPr>
      </p:pic>
      <p:pic>
        <p:nvPicPr>
          <p:cNvPr id="6" name="Picture 5" descr="A digital display with a blue screen">
            <a:extLst>
              <a:ext uri="{FF2B5EF4-FFF2-40B4-BE49-F238E27FC236}">
                <a16:creationId xmlns:a16="http://schemas.microsoft.com/office/drawing/2014/main" id="{34D66C4C-C038-115A-8483-2DC35F39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706" y="936489"/>
            <a:ext cx="3113224" cy="3673611"/>
          </a:xfrm>
          <a:prstGeom prst="rect">
            <a:avLst/>
          </a:prstGeom>
        </p:spPr>
      </p:pic>
      <p:pic>
        <p:nvPicPr>
          <p:cNvPr id="8" name="Picture 7" descr="A close-up of a battery indicator">
            <a:extLst>
              <a:ext uri="{FF2B5EF4-FFF2-40B4-BE49-F238E27FC236}">
                <a16:creationId xmlns:a16="http://schemas.microsoft.com/office/drawing/2014/main" id="{7FD9D720-1297-D64A-1D3D-10912DAB5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30" y="936489"/>
            <a:ext cx="3048070" cy="367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98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8A90-38E7-373D-E0AA-AEA86667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00" y="71645"/>
            <a:ext cx="7704000" cy="572700"/>
          </a:xfrm>
        </p:spPr>
        <p:txBody>
          <a:bodyPr/>
          <a:lstStyle/>
          <a:p>
            <a:r>
              <a:rPr lang="en-US" dirty="0"/>
              <a:t>Algorithm-2</a:t>
            </a:r>
          </a:p>
        </p:txBody>
      </p:sp>
      <p:pic>
        <p:nvPicPr>
          <p:cNvPr id="4" name="Picture 3" descr="A close-up of a digital display&#10;&#10;Description automatically generated">
            <a:extLst>
              <a:ext uri="{FF2B5EF4-FFF2-40B4-BE49-F238E27FC236}">
                <a16:creationId xmlns:a16="http://schemas.microsoft.com/office/drawing/2014/main" id="{57241327-157C-2C7D-8E35-77CA3881B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320" y="712925"/>
            <a:ext cx="3154680" cy="2213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34C24-93EC-E1E1-70B4-A70738165CD8}"/>
              </a:ext>
            </a:extLst>
          </p:cNvPr>
          <p:cNvSpPr txBox="1"/>
          <p:nvPr/>
        </p:nvSpPr>
        <p:spPr>
          <a:xfrm>
            <a:off x="152400" y="1125200"/>
            <a:ext cx="33832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Crying status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Failed to implement AI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Approach threshold and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30 s to not affect brightness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Motor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 to option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Long press meaning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Turn on/off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Magnetic encoder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Turn off initial position </a:t>
            </a:r>
          </a:p>
        </p:txBody>
      </p:sp>
      <p:pic>
        <p:nvPicPr>
          <p:cNvPr id="7" name="Picture 6" descr="A digital display with a blue screen&#10;&#10;Description automatically generated with medium confidence">
            <a:extLst>
              <a:ext uri="{FF2B5EF4-FFF2-40B4-BE49-F238E27FC236}">
                <a16:creationId xmlns:a16="http://schemas.microsoft.com/office/drawing/2014/main" id="{9D4D0FB9-FEA1-AAC9-1FD2-3167BE21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0" y="2571750"/>
            <a:ext cx="300228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3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9D241C85-A214-782E-A4C1-4562EFEB4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8;p52">
            <a:extLst>
              <a:ext uri="{FF2B5EF4-FFF2-40B4-BE49-F238E27FC236}">
                <a16:creationId xmlns:a16="http://schemas.microsoft.com/office/drawing/2014/main" id="{1693DBCB-BFCE-1974-93B5-76C6AB9EE5C7}"/>
              </a:ext>
            </a:extLst>
          </p:cNvPr>
          <p:cNvSpPr txBox="1">
            <a:spLocks/>
          </p:cNvSpPr>
          <p:nvPr/>
        </p:nvSpPr>
        <p:spPr>
          <a:xfrm>
            <a:off x="1910000" y="2571750"/>
            <a:ext cx="5324000" cy="10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 b="1" kern="1200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7BA8"/>
              </a:buClr>
              <a:buSzPts val="2500"/>
              <a:buFont typeface="Prompt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C7BA8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Competitors</a:t>
            </a:r>
            <a:r>
              <a:rPr kumimoji="0" lang="en-US" sz="7333" b="1" i="0" u="none" strike="noStrike" kern="1200" cap="none" spc="0" normalizeH="0" baseline="0" noProof="0" dirty="0">
                <a:ln>
                  <a:noFill/>
                </a:ln>
                <a:solidFill>
                  <a:srgbClr val="4C7BA8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 </a:t>
            </a:r>
          </a:p>
        </p:txBody>
      </p:sp>
      <p:sp>
        <p:nvSpPr>
          <p:cNvPr id="12" name="Google Shape;683;p52">
            <a:extLst>
              <a:ext uri="{FF2B5EF4-FFF2-40B4-BE49-F238E27FC236}">
                <a16:creationId xmlns:a16="http://schemas.microsoft.com/office/drawing/2014/main" id="{4527764C-5CCD-144E-F4CB-3696E3CBFFCE}"/>
              </a:ext>
            </a:extLst>
          </p:cNvPr>
          <p:cNvSpPr txBox="1"/>
          <p:nvPr/>
        </p:nvSpPr>
        <p:spPr>
          <a:xfrm>
            <a:off x="2572000" y="1469037"/>
            <a:ext cx="4000000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" sz="7333" kern="1200" dirty="0">
                <a:solidFill>
                  <a:srgbClr val="4C7BA8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  <a:endParaRPr lang="en" sz="2400" kern="1200" dirty="0">
              <a:solidFill>
                <a:srgbClr val="4C7BA8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5F5A9E57-E9B2-F7C7-8A85-F36F17BF8864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EC44D0AA-27DD-0B5B-48CC-1ED7934505C3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863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ACE5-2581-066F-F4AF-06D4C588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0"/>
            <a:ext cx="7704000" cy="572700"/>
          </a:xfrm>
        </p:spPr>
        <p:txBody>
          <a:bodyPr/>
          <a:lstStyle/>
          <a:p>
            <a:r>
              <a:rPr lang="en-US" dirty="0"/>
              <a:t>Algorithm-3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C3DBB-A48F-0A63-7F39-A453D9EB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0" y="668302"/>
            <a:ext cx="3784780" cy="2318738"/>
          </a:xfrm>
          <a:prstGeom prst="rect">
            <a:avLst/>
          </a:prstGeom>
        </p:spPr>
      </p:pic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0006FA36-89EC-43C2-0EE9-8A458064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0" y="2987040"/>
            <a:ext cx="2875280" cy="215646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0E3A955A-78D4-87CD-DAD5-8ECD74E26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440" y="2987040"/>
            <a:ext cx="2875280" cy="2156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6B243D-2605-69F2-F3B0-C5E698ACD10D}"/>
              </a:ext>
            </a:extLst>
          </p:cNvPr>
          <p:cNvSpPr txBox="1"/>
          <p:nvPr/>
        </p:nvSpPr>
        <p:spPr>
          <a:xfrm>
            <a:off x="213360" y="1217325"/>
            <a:ext cx="29923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Long Press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Without mp3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song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3 songs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till stop song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Long Press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 4 leds below the chase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Turn off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7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5F71-64A9-37C4-DF03-54D70DF2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20" y="224045"/>
            <a:ext cx="7704000" cy="572700"/>
          </a:xfrm>
        </p:spPr>
        <p:txBody>
          <a:bodyPr/>
          <a:lstStyle/>
          <a:p>
            <a:r>
              <a:rPr lang="en-US" dirty="0"/>
              <a:t>Algorithm-4</a:t>
            </a:r>
          </a:p>
        </p:txBody>
      </p:sp>
      <p:pic>
        <p:nvPicPr>
          <p:cNvPr id="4" name="Picture 3" descr="A close-up of a digital display&#10;&#10;Description automatically generated">
            <a:extLst>
              <a:ext uri="{FF2B5EF4-FFF2-40B4-BE49-F238E27FC236}">
                <a16:creationId xmlns:a16="http://schemas.microsoft.com/office/drawing/2014/main" id="{0ED60BBB-F8A8-4AF1-36C5-B12406B4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232534"/>
            <a:ext cx="4137660" cy="310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01A0A9-AF2F-07BB-99A8-09DBCC7ACF9D}"/>
              </a:ext>
            </a:extLst>
          </p:cNvPr>
          <p:cNvSpPr txBox="1"/>
          <p:nvPr/>
        </p:nvSpPr>
        <p:spPr>
          <a:xfrm>
            <a:off x="228600" y="1232534"/>
            <a:ext cx="39776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Cooling/Heating: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heat or cool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Peltier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 Mode: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Long press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Conditions to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Reads of sensor will still appear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70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8;p52">
            <a:extLst>
              <a:ext uri="{FF2B5EF4-FFF2-40B4-BE49-F238E27FC236}">
                <a16:creationId xmlns:a16="http://schemas.microsoft.com/office/drawing/2014/main" id="{F5510532-CF01-4C17-FAA4-8C1220502C9E}"/>
              </a:ext>
            </a:extLst>
          </p:cNvPr>
          <p:cNvSpPr txBox="1">
            <a:spLocks/>
          </p:cNvSpPr>
          <p:nvPr/>
        </p:nvSpPr>
        <p:spPr>
          <a:xfrm>
            <a:off x="1446490" y="2068950"/>
            <a:ext cx="6251020" cy="10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 b="1" kern="1200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7BA8"/>
              </a:buClr>
              <a:buSzPts val="2500"/>
              <a:buFont typeface="Prompt"/>
              <a:buNone/>
              <a:tabLst/>
              <a:defRPr/>
            </a:pPr>
            <a:r>
              <a:rPr lang="en-US" sz="6000" dirty="0">
                <a:solidFill>
                  <a:srgbClr val="4C7BA8"/>
                </a:solidFill>
              </a:rPr>
              <a:t>communication </a:t>
            </a:r>
            <a:endParaRPr kumimoji="0" lang="en-US" sz="7333" b="1" i="0" u="none" strike="noStrike" kern="1200" cap="none" spc="0" normalizeH="0" baseline="0" noProof="0" dirty="0">
              <a:ln>
                <a:noFill/>
              </a:ln>
              <a:solidFill>
                <a:srgbClr val="4C7BA8"/>
              </a:solidFill>
              <a:effectLst/>
              <a:uLnTx/>
              <a:uFillTx/>
              <a:latin typeface="Prompt"/>
              <a:cs typeface="Prompt"/>
              <a:sym typeface="Promp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AE66A-0502-C055-64B5-41D19180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8" y="2153558"/>
            <a:ext cx="1342104" cy="836384"/>
          </a:xfrm>
          <a:prstGeom prst="rect">
            <a:avLst/>
          </a:prstGeom>
        </p:spPr>
      </p:pic>
      <p:sp>
        <p:nvSpPr>
          <p:cNvPr id="2" name="Google Shape;683;p52">
            <a:extLst>
              <a:ext uri="{FF2B5EF4-FFF2-40B4-BE49-F238E27FC236}">
                <a16:creationId xmlns:a16="http://schemas.microsoft.com/office/drawing/2014/main" id="{4AFB5F0D-8326-F11F-27F5-CFCCD0210AFF}"/>
              </a:ext>
            </a:extLst>
          </p:cNvPr>
          <p:cNvSpPr txBox="1"/>
          <p:nvPr/>
        </p:nvSpPr>
        <p:spPr>
          <a:xfrm>
            <a:off x="2572000" y="1137646"/>
            <a:ext cx="4000000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" sz="7333" kern="1200" dirty="0">
                <a:solidFill>
                  <a:srgbClr val="4C7BA8"/>
                </a:solidFill>
                <a:latin typeface="Prompt"/>
                <a:ea typeface="Prompt"/>
                <a:cs typeface="Prompt"/>
                <a:sym typeface="Prompt"/>
              </a:rPr>
              <a:t>10</a:t>
            </a:r>
            <a:endParaRPr lang="en" sz="2400" kern="1200" dirty="0">
              <a:solidFill>
                <a:srgbClr val="4C7BA8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1;p55">
            <a:extLst>
              <a:ext uri="{FF2B5EF4-FFF2-40B4-BE49-F238E27FC236}">
                <a16:creationId xmlns:a16="http://schemas.microsoft.com/office/drawing/2014/main" id="{62ADB580-2712-D2AF-2E36-3D8FAD17D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908" y="250487"/>
            <a:ext cx="61661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Communication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Google Shape;681;p55">
            <a:extLst>
              <a:ext uri="{FF2B5EF4-FFF2-40B4-BE49-F238E27FC236}">
                <a16:creationId xmlns:a16="http://schemas.microsoft.com/office/drawing/2014/main" id="{2B6E6845-770B-5CEF-C3AC-1776B35510AB}"/>
              </a:ext>
            </a:extLst>
          </p:cNvPr>
          <p:cNvSpPr txBox="1">
            <a:spLocks/>
          </p:cNvSpPr>
          <p:nvPr/>
        </p:nvSpPr>
        <p:spPr>
          <a:xfrm>
            <a:off x="1320666" y="778448"/>
            <a:ext cx="61661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three Subsystems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0C9AF-44D5-462C-A707-D74AC06142B1}"/>
              </a:ext>
            </a:extLst>
          </p:cNvPr>
          <p:cNvSpPr txBox="1"/>
          <p:nvPr/>
        </p:nvSpPr>
        <p:spPr>
          <a:xfrm>
            <a:off x="2875500" y="1879109"/>
            <a:ext cx="339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Bracelet and Crib</a:t>
            </a:r>
          </a:p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AE831-6305-949A-070D-38BE567CA9D5}"/>
              </a:ext>
            </a:extLst>
          </p:cNvPr>
          <p:cNvSpPr txBox="1"/>
          <p:nvPr/>
        </p:nvSpPr>
        <p:spPr>
          <a:xfrm>
            <a:off x="2654595" y="2571894"/>
            <a:ext cx="3834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Crib and mobile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E711-5988-A64F-057C-6FF63A32AE72}"/>
              </a:ext>
            </a:extLst>
          </p:cNvPr>
          <p:cNvSpPr txBox="1"/>
          <p:nvPr/>
        </p:nvSpPr>
        <p:spPr>
          <a:xfrm>
            <a:off x="2408149" y="3264679"/>
            <a:ext cx="432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Web page and firebase</a:t>
            </a:r>
          </a:p>
        </p:txBody>
      </p:sp>
    </p:spTree>
    <p:extLst>
      <p:ext uri="{BB962C8B-B14F-4D97-AF65-F5344CB8AC3E}">
        <p14:creationId xmlns:p14="http://schemas.microsoft.com/office/powerpoint/2010/main" val="3409904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2478D-69E9-21FA-49D2-BA4F94ED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1;p55">
            <a:extLst>
              <a:ext uri="{FF2B5EF4-FFF2-40B4-BE49-F238E27FC236}">
                <a16:creationId xmlns:a16="http://schemas.microsoft.com/office/drawing/2014/main" id="{F42B551C-8183-3531-A82B-26C278220F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906" y="0"/>
            <a:ext cx="61661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Communication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Google Shape;681;p55">
            <a:extLst>
              <a:ext uri="{FF2B5EF4-FFF2-40B4-BE49-F238E27FC236}">
                <a16:creationId xmlns:a16="http://schemas.microsoft.com/office/drawing/2014/main" id="{7C0043B2-51EB-BB60-0217-7053F96BE81D}"/>
              </a:ext>
            </a:extLst>
          </p:cNvPr>
          <p:cNvSpPr txBox="1">
            <a:spLocks/>
          </p:cNvSpPr>
          <p:nvPr/>
        </p:nvSpPr>
        <p:spPr>
          <a:xfrm>
            <a:off x="329607" y="572700"/>
            <a:ext cx="84847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Bracelet and Crib Subsystems</a:t>
            </a:r>
          </a:p>
        </p:txBody>
      </p:sp>
      <p:pic>
        <p:nvPicPr>
          <p:cNvPr id="2" name="Picture 1" descr="A diagram of a cell phone&#10;&#10;AI-generated content may be incorrect.">
            <a:extLst>
              <a:ext uri="{FF2B5EF4-FFF2-40B4-BE49-F238E27FC236}">
                <a16:creationId xmlns:a16="http://schemas.microsoft.com/office/drawing/2014/main" id="{464C4378-B061-62CC-3434-E6387A5631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4736" r="23543" b="44751"/>
          <a:stretch/>
        </p:blipFill>
        <p:spPr bwMode="auto">
          <a:xfrm>
            <a:off x="696204" y="1145400"/>
            <a:ext cx="5529613" cy="29942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386C86-495E-240B-F347-2DC10D7C0F9D}"/>
              </a:ext>
            </a:extLst>
          </p:cNvPr>
          <p:cNvSpPr txBox="1"/>
          <p:nvPr/>
        </p:nvSpPr>
        <p:spPr>
          <a:xfrm>
            <a:off x="6138019" y="1786601"/>
            <a:ext cx="3034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direct, peer-to-peer communication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low latency and fast data transmission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low power consumption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reliability and robustness communication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ranges up to 220 m (ideal conditions) or 50–100 m (typical indoor environments)</a:t>
            </a:r>
            <a:endParaRPr lang="en-US" dirty="0"/>
          </a:p>
        </p:txBody>
      </p:sp>
      <p:sp>
        <p:nvSpPr>
          <p:cNvPr id="10" name="Google Shape;681;p55">
            <a:extLst>
              <a:ext uri="{FF2B5EF4-FFF2-40B4-BE49-F238E27FC236}">
                <a16:creationId xmlns:a16="http://schemas.microsoft.com/office/drawing/2014/main" id="{464BD981-E121-3385-A11D-4A66ECEB92C4}"/>
              </a:ext>
            </a:extLst>
          </p:cNvPr>
          <p:cNvSpPr txBox="1">
            <a:spLocks/>
          </p:cNvSpPr>
          <p:nvPr/>
        </p:nvSpPr>
        <p:spPr>
          <a:xfrm>
            <a:off x="5265069" y="1396112"/>
            <a:ext cx="4338081" cy="39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 b="1" dirty="0">
                <a:solidFill>
                  <a:schemeClr val="accent2">
                    <a:lumMod val="90000"/>
                  </a:schemeClr>
                </a:solidFill>
              </a:rPr>
              <a:t>ESP-now</a:t>
            </a:r>
            <a:r>
              <a:rPr lang="en-US" sz="1600" b="1" dirty="0">
                <a:solidFill>
                  <a:schemeClr val="accent2">
                    <a:lumMod val="90000"/>
                  </a:schemeClr>
                </a:solidFill>
              </a:rPr>
              <a:t> advantages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C7B35-EAD0-9D6D-9652-FBC689775481}"/>
              </a:ext>
            </a:extLst>
          </p:cNvPr>
          <p:cNvSpPr txBox="1"/>
          <p:nvPr/>
        </p:nvSpPr>
        <p:spPr>
          <a:xfrm>
            <a:off x="1257300" y="4283835"/>
            <a:ext cx="7237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 use a packed structure composed of fixed-size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unsigned integer types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uint8_t and uint16_t)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9DBF3-26FC-C724-FAF1-61672F82FBE6}"/>
              </a:ext>
            </a:extLst>
          </p:cNvPr>
          <p:cNvSpPr txBox="1"/>
          <p:nvPr/>
        </p:nvSpPr>
        <p:spPr>
          <a:xfrm>
            <a:off x="2377089" y="4605518"/>
            <a:ext cx="5775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it reduce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dirty="0"/>
              <a:t> size, saving bandwidth and processing time</a:t>
            </a:r>
          </a:p>
        </p:txBody>
      </p:sp>
    </p:spTree>
    <p:extLst>
      <p:ext uri="{BB962C8B-B14F-4D97-AF65-F5344CB8AC3E}">
        <p14:creationId xmlns:p14="http://schemas.microsoft.com/office/powerpoint/2010/main" val="3444593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B8E1-49E9-9635-11C5-0BEC83588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1;p55">
            <a:extLst>
              <a:ext uri="{FF2B5EF4-FFF2-40B4-BE49-F238E27FC236}">
                <a16:creationId xmlns:a16="http://schemas.microsoft.com/office/drawing/2014/main" id="{04BF3F3B-A078-97A7-15E6-E1CE566A8F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906" y="0"/>
            <a:ext cx="61661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Communication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Google Shape;681;p55">
            <a:extLst>
              <a:ext uri="{FF2B5EF4-FFF2-40B4-BE49-F238E27FC236}">
                <a16:creationId xmlns:a16="http://schemas.microsoft.com/office/drawing/2014/main" id="{776D9BBF-29E1-5A39-EA83-0DE26E3942CC}"/>
              </a:ext>
            </a:extLst>
          </p:cNvPr>
          <p:cNvSpPr txBox="1">
            <a:spLocks/>
          </p:cNvSpPr>
          <p:nvPr/>
        </p:nvSpPr>
        <p:spPr>
          <a:xfrm>
            <a:off x="329607" y="572700"/>
            <a:ext cx="84847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Crib and mobile app</a:t>
            </a:r>
          </a:p>
        </p:txBody>
      </p:sp>
      <p:pic>
        <p:nvPicPr>
          <p:cNvPr id="5" name="Picture 4" descr="A diagram of a cell phone&#10;&#10;AI-generated content may be incorrect.">
            <a:extLst>
              <a:ext uri="{FF2B5EF4-FFF2-40B4-BE49-F238E27FC236}">
                <a16:creationId xmlns:a16="http://schemas.microsoft.com/office/drawing/2014/main" id="{A3D53F4D-A989-EB71-7C7F-C4A33EA1F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4" t="25707" r="35702" b="4767"/>
          <a:stretch/>
        </p:blipFill>
        <p:spPr bwMode="auto">
          <a:xfrm>
            <a:off x="2032035" y="1456619"/>
            <a:ext cx="3497921" cy="3455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A8E28-C230-A54C-3B4D-F4A9357042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8" t="4521" r="23944" b="13000"/>
          <a:stretch/>
        </p:blipFill>
        <p:spPr bwMode="auto">
          <a:xfrm>
            <a:off x="1039123" y="1373115"/>
            <a:ext cx="899566" cy="3455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89C4D-2F58-F55E-DECC-DB771006FDA3}"/>
              </a:ext>
            </a:extLst>
          </p:cNvPr>
          <p:cNvSpPr txBox="1"/>
          <p:nvPr/>
        </p:nvSpPr>
        <p:spPr>
          <a:xfrm>
            <a:off x="3237989" y="1087287"/>
            <a:ext cx="2668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90000"/>
                  </a:schemeClr>
                </a:solidFill>
              </a:rPr>
              <a:t>Sensory and status data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15156-E001-BA0A-F7F9-42D5397D388A}"/>
              </a:ext>
            </a:extLst>
          </p:cNvPr>
          <p:cNvCxnSpPr/>
          <p:nvPr/>
        </p:nvCxnSpPr>
        <p:spPr>
          <a:xfrm flipH="1">
            <a:off x="3285744" y="2511552"/>
            <a:ext cx="76200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7E5446-8275-2008-2B3F-A33E36AB3D52}"/>
              </a:ext>
            </a:extLst>
          </p:cNvPr>
          <p:cNvCxnSpPr>
            <a:cxnSpLocks/>
          </p:cNvCxnSpPr>
          <p:nvPr/>
        </p:nvCxnSpPr>
        <p:spPr>
          <a:xfrm>
            <a:off x="2260092" y="2267712"/>
            <a:ext cx="0" cy="48768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E128AE-E17A-011B-B1F9-492E3F1BFBDA}"/>
              </a:ext>
            </a:extLst>
          </p:cNvPr>
          <p:cNvCxnSpPr>
            <a:cxnSpLocks/>
          </p:cNvCxnSpPr>
          <p:nvPr/>
        </p:nvCxnSpPr>
        <p:spPr>
          <a:xfrm>
            <a:off x="3474720" y="3401568"/>
            <a:ext cx="0" cy="48768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853958-080A-A68A-6A26-553D30992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91"/>
          <a:stretch/>
        </p:blipFill>
        <p:spPr bwMode="auto">
          <a:xfrm>
            <a:off x="5815322" y="1517549"/>
            <a:ext cx="2432685" cy="3333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2897A8-0EE7-B36B-3A74-46C84D180F05}"/>
              </a:ext>
            </a:extLst>
          </p:cNvPr>
          <p:cNvSpPr txBox="1"/>
          <p:nvPr/>
        </p:nvSpPr>
        <p:spPr>
          <a:xfrm rot="5400000">
            <a:off x="7794580" y="3156654"/>
            <a:ext cx="1477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Firebase Side</a:t>
            </a:r>
          </a:p>
        </p:txBody>
      </p:sp>
    </p:spTree>
    <p:extLst>
      <p:ext uri="{BB962C8B-B14F-4D97-AF65-F5344CB8AC3E}">
        <p14:creationId xmlns:p14="http://schemas.microsoft.com/office/powerpoint/2010/main" val="3121284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96D-FA7A-53EF-3A18-9FC30F1A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1;p55">
            <a:extLst>
              <a:ext uri="{FF2B5EF4-FFF2-40B4-BE49-F238E27FC236}">
                <a16:creationId xmlns:a16="http://schemas.microsoft.com/office/drawing/2014/main" id="{EAD8DE2A-90DE-C2E4-9321-17AB37EB7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906" y="0"/>
            <a:ext cx="61661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Communication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Google Shape;681;p55">
            <a:extLst>
              <a:ext uri="{FF2B5EF4-FFF2-40B4-BE49-F238E27FC236}">
                <a16:creationId xmlns:a16="http://schemas.microsoft.com/office/drawing/2014/main" id="{EDFF0812-6FFC-A075-E598-A10881818B45}"/>
              </a:ext>
            </a:extLst>
          </p:cNvPr>
          <p:cNvSpPr txBox="1">
            <a:spLocks/>
          </p:cNvSpPr>
          <p:nvPr/>
        </p:nvSpPr>
        <p:spPr>
          <a:xfrm>
            <a:off x="329607" y="572700"/>
            <a:ext cx="84847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Crib and mobile app</a:t>
            </a:r>
          </a:p>
        </p:txBody>
      </p:sp>
      <p:pic>
        <p:nvPicPr>
          <p:cNvPr id="5" name="Picture 4" descr="A diagram of a cell phone&#10;&#10;AI-generated content may be incorrect.">
            <a:extLst>
              <a:ext uri="{FF2B5EF4-FFF2-40B4-BE49-F238E27FC236}">
                <a16:creationId xmlns:a16="http://schemas.microsoft.com/office/drawing/2014/main" id="{859392E4-9610-2258-92E0-CC04C46654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4" t="25707" r="35702" b="4767"/>
          <a:stretch/>
        </p:blipFill>
        <p:spPr bwMode="auto">
          <a:xfrm>
            <a:off x="2032035" y="1456619"/>
            <a:ext cx="3497921" cy="3455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98594-6F91-9667-73B5-8BCECC92F9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8" t="4521" r="23944" b="13000"/>
          <a:stretch/>
        </p:blipFill>
        <p:spPr bwMode="auto">
          <a:xfrm>
            <a:off x="1039123" y="1373115"/>
            <a:ext cx="899566" cy="3455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B61900-FCBA-D742-CB94-E07B594FADD9}"/>
              </a:ext>
            </a:extLst>
          </p:cNvPr>
          <p:cNvSpPr txBox="1"/>
          <p:nvPr/>
        </p:nvSpPr>
        <p:spPr>
          <a:xfrm>
            <a:off x="3553185" y="1015119"/>
            <a:ext cx="2037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90000"/>
                  </a:schemeClr>
                </a:solidFill>
              </a:rPr>
              <a:t>Commands data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D4CE23-9773-F4DD-8091-B0501B2FA384}"/>
              </a:ext>
            </a:extLst>
          </p:cNvPr>
          <p:cNvCxnSpPr>
            <a:cxnSpLocks/>
          </p:cNvCxnSpPr>
          <p:nvPr/>
        </p:nvCxnSpPr>
        <p:spPr>
          <a:xfrm>
            <a:off x="3442824" y="2029542"/>
            <a:ext cx="498312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EE0327-27EB-D9E0-731E-20A0BC98CB83}"/>
              </a:ext>
            </a:extLst>
          </p:cNvPr>
          <p:cNvCxnSpPr>
            <a:cxnSpLocks/>
          </p:cNvCxnSpPr>
          <p:nvPr/>
        </p:nvCxnSpPr>
        <p:spPr>
          <a:xfrm flipV="1">
            <a:off x="2490288" y="2637908"/>
            <a:ext cx="0" cy="463012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DC0222-D56E-6C9A-2C72-A58DCF8FAFD5}"/>
              </a:ext>
            </a:extLst>
          </p:cNvPr>
          <p:cNvCxnSpPr>
            <a:cxnSpLocks/>
          </p:cNvCxnSpPr>
          <p:nvPr/>
        </p:nvCxnSpPr>
        <p:spPr>
          <a:xfrm flipV="1">
            <a:off x="3077772" y="3848986"/>
            <a:ext cx="0" cy="57330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1BF652-C01C-D9B4-FC72-3A19B8F47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729"/>
          <a:stretch/>
        </p:blipFill>
        <p:spPr bwMode="auto">
          <a:xfrm>
            <a:off x="5855867" y="1413563"/>
            <a:ext cx="2387844" cy="35417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764B8D-F0A6-68A3-BCD9-C371516C53C5}"/>
              </a:ext>
            </a:extLst>
          </p:cNvPr>
          <p:cNvSpPr txBox="1"/>
          <p:nvPr/>
        </p:nvSpPr>
        <p:spPr>
          <a:xfrm rot="5400000">
            <a:off x="7794580" y="3156654"/>
            <a:ext cx="1477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Firebase Side</a:t>
            </a:r>
          </a:p>
        </p:txBody>
      </p:sp>
    </p:spTree>
    <p:extLst>
      <p:ext uri="{BB962C8B-B14F-4D97-AF65-F5344CB8AC3E}">
        <p14:creationId xmlns:p14="http://schemas.microsoft.com/office/powerpoint/2010/main" val="3751539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A5F3-FBFF-32E7-062A-40D6D2FB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1;p55">
            <a:extLst>
              <a:ext uri="{FF2B5EF4-FFF2-40B4-BE49-F238E27FC236}">
                <a16:creationId xmlns:a16="http://schemas.microsoft.com/office/drawing/2014/main" id="{568F9E55-2508-8609-2180-812D41E06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906" y="0"/>
            <a:ext cx="61661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Communication Subsystems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Google Shape;681;p55">
            <a:extLst>
              <a:ext uri="{FF2B5EF4-FFF2-40B4-BE49-F238E27FC236}">
                <a16:creationId xmlns:a16="http://schemas.microsoft.com/office/drawing/2014/main" id="{EF3AD988-B343-6D5D-C97C-A5C736E91480}"/>
              </a:ext>
            </a:extLst>
          </p:cNvPr>
          <p:cNvSpPr txBox="1">
            <a:spLocks/>
          </p:cNvSpPr>
          <p:nvPr/>
        </p:nvSpPr>
        <p:spPr>
          <a:xfrm>
            <a:off x="329609" y="549977"/>
            <a:ext cx="84847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 b="0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Web page and firebase</a:t>
            </a:r>
          </a:p>
        </p:txBody>
      </p:sp>
      <p:pic>
        <p:nvPicPr>
          <p:cNvPr id="5" name="Picture 4" descr="A diagram of a cell phone&#10;&#10;AI-generated content may be incorrect.">
            <a:extLst>
              <a:ext uri="{FF2B5EF4-FFF2-40B4-BE49-F238E27FC236}">
                <a16:creationId xmlns:a16="http://schemas.microsoft.com/office/drawing/2014/main" id="{9E686A51-77D3-A3F4-AD59-243E94AFB4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4" t="54445" r="35702" b="25018"/>
          <a:stretch/>
        </p:blipFill>
        <p:spPr bwMode="auto">
          <a:xfrm>
            <a:off x="1337716" y="1219429"/>
            <a:ext cx="4115404" cy="12009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5510F-2E38-A8B3-914D-A300DF612D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8" t="4521" r="23944" b="76160"/>
          <a:stretch/>
        </p:blipFill>
        <p:spPr bwMode="auto">
          <a:xfrm>
            <a:off x="329609" y="1119322"/>
            <a:ext cx="899566" cy="8094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167B9-B683-7812-7241-D87B87BD5E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8" t="24327" r="23534" b="47009"/>
          <a:stretch/>
        </p:blipFill>
        <p:spPr bwMode="auto">
          <a:xfrm>
            <a:off x="329609" y="1962579"/>
            <a:ext cx="899566" cy="1200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F15D43-7603-716E-1BFD-6BFA8122D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02" y="1358680"/>
            <a:ext cx="2755900" cy="3115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1DD59-3826-4059-9F2E-C21E417CD635}"/>
              </a:ext>
            </a:extLst>
          </p:cNvPr>
          <p:cNvSpPr txBox="1"/>
          <p:nvPr/>
        </p:nvSpPr>
        <p:spPr>
          <a:xfrm>
            <a:off x="1229175" y="4646587"/>
            <a:ext cx="4764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Hosted by GitHub. Data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more than 7 days will be deleted.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5C003-031F-E54F-903D-E772B58B67F4}"/>
              </a:ext>
            </a:extLst>
          </p:cNvPr>
          <p:cNvSpPr txBox="1"/>
          <p:nvPr/>
        </p:nvSpPr>
        <p:spPr>
          <a:xfrm rot="5400000">
            <a:off x="7921709" y="3052155"/>
            <a:ext cx="1477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Firebase Side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D05A2B-951E-3817-E3C7-162388B63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175" y="2498069"/>
            <a:ext cx="4434821" cy="21485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AE4F26-A43F-0784-D151-3F88EF7DABB5}"/>
              </a:ext>
            </a:extLst>
          </p:cNvPr>
          <p:cNvSpPr txBox="1"/>
          <p:nvPr/>
        </p:nvSpPr>
        <p:spPr>
          <a:xfrm>
            <a:off x="6478455" y="4593523"/>
            <a:ext cx="1636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ISO 8601</a:t>
            </a:r>
            <a:r>
              <a:rPr lang="en-US" dirty="0"/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3190642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BB37-EB0A-04C3-6360-48EA252C6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1;p55">
            <a:extLst>
              <a:ext uri="{FF2B5EF4-FFF2-40B4-BE49-F238E27FC236}">
                <a16:creationId xmlns:a16="http://schemas.microsoft.com/office/drawing/2014/main" id="{B1A590D4-C87B-587F-EF6D-73EBCC035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908" y="274081"/>
            <a:ext cx="61661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Communication Codes &amp; Standers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607966E-0ABD-9F9F-07E7-C7E74B326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47068"/>
              </p:ext>
            </p:extLst>
          </p:nvPr>
        </p:nvGraphicFramePr>
        <p:xfrm>
          <a:off x="311149" y="1396409"/>
          <a:ext cx="8521701" cy="3090532"/>
        </p:xfrm>
        <a:graphic>
          <a:graphicData uri="http://schemas.openxmlformats.org/drawingml/2006/table">
            <a:tbl>
              <a:tblPr/>
              <a:tblGrid>
                <a:gridCol w="2840567">
                  <a:extLst>
                    <a:ext uri="{9D8B030D-6E8A-4147-A177-3AD203B41FA5}">
                      <a16:colId xmlns:a16="http://schemas.microsoft.com/office/drawing/2014/main" val="3821052533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2507875851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444964210"/>
                    </a:ext>
                  </a:extLst>
                </a:gridCol>
              </a:tblGrid>
              <a:tr h="376894">
                <a:tc>
                  <a:txBody>
                    <a:bodyPr/>
                    <a:lstStyle/>
                    <a:p>
                      <a:r>
                        <a:rPr lang="en-US" sz="1400" b="1"/>
                        <a:t>Standard / Protocol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Name / Description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Usage &amp; Key Safety Features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779531"/>
                  </a:ext>
                </a:extLst>
              </a:tr>
              <a:tr h="904546">
                <a:tc>
                  <a:txBody>
                    <a:bodyPr/>
                    <a:lstStyle/>
                    <a:p>
                      <a:r>
                        <a:rPr lang="en-US" sz="1400" b="1" dirty="0"/>
                        <a:t>ESP-NOW</a:t>
                      </a:r>
                      <a:r>
                        <a:rPr lang="en-US" sz="1400" dirty="0"/>
                        <a:t> (IEEE 802.11 variant)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Low-power wireless protocol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Battery-efficient for bracelet</a:t>
                      </a:r>
                      <a:br>
                        <a:rPr lang="en-US" sz="1400"/>
                      </a:br>
                      <a:r>
                        <a:rPr lang="en-US" sz="1400"/>
                        <a:t>- Fast, stable data transfer</a:t>
                      </a:r>
                      <a:br>
                        <a:rPr lang="en-US" sz="1400"/>
                      </a:br>
                      <a:r>
                        <a:rPr lang="en-US" sz="1400"/>
                        <a:t>- No Wi-Fi needed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746482"/>
                  </a:ext>
                </a:extLst>
              </a:tr>
              <a:tr h="904546">
                <a:tc>
                  <a:txBody>
                    <a:bodyPr/>
                    <a:lstStyle/>
                    <a:p>
                      <a:r>
                        <a:rPr lang="en-US" sz="1400" b="1"/>
                        <a:t>UART</a:t>
                      </a:r>
                      <a:r>
                        <a:rPr lang="en-US" sz="1400"/>
                        <a:t> (ANSI/TIA/EIA-232-F)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Serial communication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Simple wiring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Reliable short-range link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Fast command exchange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88404"/>
                  </a:ext>
                </a:extLst>
              </a:tr>
              <a:tr h="904546">
                <a:tc>
                  <a:txBody>
                    <a:bodyPr/>
                    <a:lstStyle/>
                    <a:p>
                      <a:r>
                        <a:rPr lang="en-US" sz="1400" b="1"/>
                        <a:t>NTP</a:t>
                      </a:r>
                      <a:r>
                        <a:rPr lang="en-US" sz="1400"/>
                        <a:t> (RFC 5905)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 synchronization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Real-time data logging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Accurate health tracking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Auto-cleanup of old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963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874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C9C816DE-E84C-BB5A-6581-6792F7FD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8;p52">
            <a:extLst>
              <a:ext uri="{FF2B5EF4-FFF2-40B4-BE49-F238E27FC236}">
                <a16:creationId xmlns:a16="http://schemas.microsoft.com/office/drawing/2014/main" id="{F7E345B8-1A8E-43CD-DA57-68EC16C31803}"/>
              </a:ext>
            </a:extLst>
          </p:cNvPr>
          <p:cNvSpPr txBox="1">
            <a:spLocks/>
          </p:cNvSpPr>
          <p:nvPr/>
        </p:nvSpPr>
        <p:spPr>
          <a:xfrm>
            <a:off x="1446490" y="1479773"/>
            <a:ext cx="6251020" cy="10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 b="1" kern="1200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7BA8"/>
              </a:buClr>
              <a:buSzPts val="2500"/>
              <a:buFont typeface="Prompt"/>
              <a:buNone/>
              <a:tabLst/>
              <a:defRPr/>
            </a:pPr>
            <a:r>
              <a:rPr lang="en-US" sz="6000" dirty="0">
                <a:solidFill>
                  <a:srgbClr val="4C7BA8"/>
                </a:solidFill>
              </a:rPr>
              <a:t>Mobile Application </a:t>
            </a:r>
            <a:endParaRPr kumimoji="0" lang="en-US" sz="7333" b="1" i="0" u="none" strike="noStrike" kern="1200" cap="none" spc="0" normalizeH="0" baseline="0" noProof="0" dirty="0">
              <a:ln>
                <a:noFill/>
              </a:ln>
              <a:solidFill>
                <a:srgbClr val="4C7BA8"/>
              </a:solidFill>
              <a:effectLst/>
              <a:uLnTx/>
              <a:uFillTx/>
              <a:latin typeface="Prompt"/>
              <a:cs typeface="Prompt"/>
              <a:sym typeface="Prompt"/>
            </a:endParaRPr>
          </a:p>
        </p:txBody>
      </p:sp>
      <p:sp>
        <p:nvSpPr>
          <p:cNvPr id="2" name="Google Shape;683;p52">
            <a:extLst>
              <a:ext uri="{FF2B5EF4-FFF2-40B4-BE49-F238E27FC236}">
                <a16:creationId xmlns:a16="http://schemas.microsoft.com/office/drawing/2014/main" id="{A7CB7E7E-2744-D22A-D2EB-A4BD37990B5A}"/>
              </a:ext>
            </a:extLst>
          </p:cNvPr>
          <p:cNvSpPr txBox="1"/>
          <p:nvPr/>
        </p:nvSpPr>
        <p:spPr>
          <a:xfrm>
            <a:off x="2572000" y="468573"/>
            <a:ext cx="4000000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" sz="7333" kern="1200" dirty="0">
                <a:solidFill>
                  <a:srgbClr val="4C7BA8"/>
                </a:solidFill>
                <a:latin typeface="Prompt"/>
                <a:ea typeface="Prompt"/>
                <a:cs typeface="Prompt"/>
                <a:sym typeface="Prompt"/>
              </a:rPr>
              <a:t>11</a:t>
            </a:r>
            <a:endParaRPr lang="en" sz="2400" kern="1200" dirty="0">
              <a:solidFill>
                <a:srgbClr val="4C7BA8"/>
              </a:solidFill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F9CABF-0D14-FF8A-DE2C-BABC078AF5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7" y="3414282"/>
            <a:ext cx="1495425" cy="1495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97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082AEEAB-31FF-3A8C-B974-45473B939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est Baby Cribs of 2025, Tested &amp; Reviewed - Mommyhood101">
            <a:extLst>
              <a:ext uri="{FF2B5EF4-FFF2-40B4-BE49-F238E27FC236}">
                <a16:creationId xmlns:a16="http://schemas.microsoft.com/office/drawing/2014/main" id="{3B520A07-30B8-7F81-C3AB-F07DECF4E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44" y="1039842"/>
            <a:ext cx="2351407" cy="31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8" name="Google Shape;488;p45">
            <a:extLst>
              <a:ext uri="{FF2B5EF4-FFF2-40B4-BE49-F238E27FC236}">
                <a16:creationId xmlns:a16="http://schemas.microsoft.com/office/drawing/2014/main" id="{CC099880-0AE0-7651-B50A-3E912EBF7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27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Cradle Wise </a:t>
            </a:r>
            <a:endParaRPr sz="3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C7C6BA-CA2E-FE36-6A48-871E747CB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72848"/>
              </p:ext>
            </p:extLst>
          </p:nvPr>
        </p:nvGraphicFramePr>
        <p:xfrm>
          <a:off x="4330994" y="1039841"/>
          <a:ext cx="3296094" cy="2993528"/>
        </p:xfrm>
        <a:graphic>
          <a:graphicData uri="http://schemas.openxmlformats.org/drawingml/2006/table">
            <a:tbl>
              <a:tblPr firstRow="1" bandRow="1">
                <a:tableStyleId>{5891A27B-23B0-458F-8E93-4929A217C6FB}</a:tableStyleId>
              </a:tblPr>
              <a:tblGrid>
                <a:gridCol w="1648047">
                  <a:extLst>
                    <a:ext uri="{9D8B030D-6E8A-4147-A177-3AD203B41FA5}">
                      <a16:colId xmlns:a16="http://schemas.microsoft.com/office/drawing/2014/main" val="2349175304"/>
                    </a:ext>
                  </a:extLst>
                </a:gridCol>
                <a:gridCol w="1648047">
                  <a:extLst>
                    <a:ext uri="{9D8B030D-6E8A-4147-A177-3AD203B41FA5}">
                      <a16:colId xmlns:a16="http://schemas.microsoft.com/office/drawing/2014/main" val="1843088648"/>
                    </a:ext>
                  </a:extLst>
                </a:gridCol>
              </a:tblGrid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Cry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Available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6945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Health Monitoring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Breathing Cycles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9580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Soothing Motion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 motion type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1014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Mobile App / Data Collection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Available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61161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Bed Preheating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923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Air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6068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White noises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3778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~2000$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09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029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1956272F-F767-6D64-F5B6-D01F501A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evice&#10;&#10;AI-generated content may be incorrect.">
            <a:extLst>
              <a:ext uri="{FF2B5EF4-FFF2-40B4-BE49-F238E27FC236}">
                <a16:creationId xmlns:a16="http://schemas.microsoft.com/office/drawing/2014/main" id="{2532C689-1579-3CD5-F06A-4B41B10F4B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8" b="10412"/>
          <a:stretch/>
        </p:blipFill>
        <p:spPr bwMode="auto">
          <a:xfrm>
            <a:off x="1488908" y="1036680"/>
            <a:ext cx="1920691" cy="35341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1C0FE-1A07-4C0E-4F75-1AF087DDD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2" y="599621"/>
            <a:ext cx="1090641" cy="818453"/>
          </a:xfrm>
          <a:prstGeom prst="rect">
            <a:avLst/>
          </a:prstGeom>
        </p:spPr>
      </p:pic>
      <p:sp>
        <p:nvSpPr>
          <p:cNvPr id="16" name="Google Shape;681;p55">
            <a:extLst>
              <a:ext uri="{FF2B5EF4-FFF2-40B4-BE49-F238E27FC236}">
                <a16:creationId xmlns:a16="http://schemas.microsoft.com/office/drawing/2014/main" id="{6AEF1ABE-6700-2CAD-4073-E95F6ACA0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908" y="170119"/>
            <a:ext cx="61661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Screens and software used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5C7249-29BC-DCA0-AAF6-BFF858AF51C5}"/>
              </a:ext>
            </a:extLst>
          </p:cNvPr>
          <p:cNvSpPr txBox="1"/>
          <p:nvPr/>
        </p:nvSpPr>
        <p:spPr>
          <a:xfrm>
            <a:off x="1616523" y="4556877"/>
            <a:ext cx="24202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Screens available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E64620-9232-7B31-0FA6-35D4D05A8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881" y="1008848"/>
            <a:ext cx="4827646" cy="35480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54BF37-C6DE-7AF1-BD99-1EBADC572542}"/>
              </a:ext>
            </a:extLst>
          </p:cNvPr>
          <p:cNvSpPr txBox="1"/>
          <p:nvPr/>
        </p:nvSpPr>
        <p:spPr>
          <a:xfrm>
            <a:off x="4898698" y="4570793"/>
            <a:ext cx="24202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MIT Blocks programming</a:t>
            </a:r>
          </a:p>
        </p:txBody>
      </p:sp>
    </p:spTree>
    <p:extLst>
      <p:ext uri="{BB962C8B-B14F-4D97-AF65-F5344CB8AC3E}">
        <p14:creationId xmlns:p14="http://schemas.microsoft.com/office/powerpoint/2010/main" val="3642187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CC7B56CC-669C-2118-302C-747A7C61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0B454F-4B70-B0A8-40D0-6F7CC5A3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469"/>
            <a:ext cx="1090641" cy="818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9FA8EF-A2EE-FB81-EFAF-F322A45756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02"/>
          <a:stretch/>
        </p:blipFill>
        <p:spPr>
          <a:xfrm>
            <a:off x="4871156" y="1089068"/>
            <a:ext cx="1723542" cy="3545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50505-C700-08F2-CFC3-480C6236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47"/>
          <a:stretch/>
        </p:blipFill>
        <p:spPr>
          <a:xfrm>
            <a:off x="6685930" y="1089068"/>
            <a:ext cx="1674851" cy="344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410FD-B929-18AD-6128-B91673FE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047"/>
          <a:stretch/>
        </p:blipFill>
        <p:spPr>
          <a:xfrm>
            <a:off x="970028" y="989051"/>
            <a:ext cx="1723542" cy="3540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901FE-554D-CD45-DD07-E1E57C494C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047"/>
          <a:stretch/>
        </p:blipFill>
        <p:spPr>
          <a:xfrm>
            <a:off x="2784802" y="989051"/>
            <a:ext cx="1723542" cy="35403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AD951C-E39F-EAC3-B232-FCCE4D3E12FF}"/>
              </a:ext>
            </a:extLst>
          </p:cNvPr>
          <p:cNvCxnSpPr>
            <a:cxnSpLocks/>
          </p:cNvCxnSpPr>
          <p:nvPr/>
        </p:nvCxnSpPr>
        <p:spPr>
          <a:xfrm>
            <a:off x="4705813" y="977381"/>
            <a:ext cx="0" cy="3769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1;p55">
            <a:extLst>
              <a:ext uri="{FF2B5EF4-FFF2-40B4-BE49-F238E27FC236}">
                <a16:creationId xmlns:a16="http://schemas.microsoft.com/office/drawing/2014/main" id="{1DF8C4E0-836E-CBE5-B003-BAA0C5D6BB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2277" y="150060"/>
            <a:ext cx="686707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Home and auto mode screens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15A85-81C2-6299-5CCC-E7CBBB53D873}"/>
              </a:ext>
            </a:extLst>
          </p:cNvPr>
          <p:cNvSpPr txBox="1"/>
          <p:nvPr/>
        </p:nvSpPr>
        <p:spPr>
          <a:xfrm>
            <a:off x="1775533" y="4592535"/>
            <a:ext cx="24202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 mode is OFF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6FF4DB-1499-82E1-3A3D-313234C4F0ED}"/>
              </a:ext>
            </a:extLst>
          </p:cNvPr>
          <p:cNvSpPr txBox="1"/>
          <p:nvPr/>
        </p:nvSpPr>
        <p:spPr>
          <a:xfrm>
            <a:off x="5900768" y="4592534"/>
            <a:ext cx="24202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 mode is ON</a:t>
            </a:r>
          </a:p>
        </p:txBody>
      </p:sp>
    </p:spTree>
    <p:extLst>
      <p:ext uri="{BB962C8B-B14F-4D97-AF65-F5344CB8AC3E}">
        <p14:creationId xmlns:p14="http://schemas.microsoft.com/office/powerpoint/2010/main" val="115658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538E3C7D-CA8F-F995-1993-DE377931A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7F87D9-E5D4-ADBE-1FD2-18FF9944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" y="393491"/>
            <a:ext cx="1090641" cy="818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8AF570-3825-521C-124E-7E792ED019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16"/>
          <a:stretch/>
        </p:blipFill>
        <p:spPr>
          <a:xfrm>
            <a:off x="2022142" y="854727"/>
            <a:ext cx="1671249" cy="3434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0634B-F221-504D-D544-0EE37D74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049" t="3618" r="1049" b="1634"/>
          <a:stretch/>
        </p:blipFill>
        <p:spPr>
          <a:xfrm>
            <a:off x="5301926" y="947819"/>
            <a:ext cx="1693276" cy="3434047"/>
          </a:xfrm>
          <a:prstGeom prst="rect">
            <a:avLst/>
          </a:prstGeom>
        </p:spPr>
      </p:pic>
      <p:sp>
        <p:nvSpPr>
          <p:cNvPr id="12" name="Google Shape;681;p55">
            <a:extLst>
              <a:ext uri="{FF2B5EF4-FFF2-40B4-BE49-F238E27FC236}">
                <a16:creationId xmlns:a16="http://schemas.microsoft.com/office/drawing/2014/main" id="{73F6D787-868F-EC80-703F-2D1AC8A556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8464" y="107141"/>
            <a:ext cx="686707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Graphs and Live stream Screens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9D0E6-6E4C-AE10-7AD3-9B3E7172BA06}"/>
              </a:ext>
            </a:extLst>
          </p:cNvPr>
          <p:cNvSpPr txBox="1"/>
          <p:nvPr/>
        </p:nvSpPr>
        <p:spPr>
          <a:xfrm>
            <a:off x="5409721" y="4342067"/>
            <a:ext cx="1477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future 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AB3CF-1F07-EEBF-DE6D-0DF16C5CDB48}"/>
              </a:ext>
            </a:extLst>
          </p:cNvPr>
          <p:cNvSpPr txBox="1"/>
          <p:nvPr/>
        </p:nvSpPr>
        <p:spPr>
          <a:xfrm>
            <a:off x="3693391" y="2154492"/>
            <a:ext cx="12777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user can reach those graphs from any search engine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A5D7E0-7327-B42E-F699-AB75E3C0075D}"/>
              </a:ext>
            </a:extLst>
          </p:cNvPr>
          <p:cNvSpPr txBox="1"/>
          <p:nvPr/>
        </p:nvSpPr>
        <p:spPr>
          <a:xfrm>
            <a:off x="1487095" y="4288773"/>
            <a:ext cx="2741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phone application is displaying the web page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70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evice&#10;&#10;AI-generated content may be incorrect.">
            <a:extLst>
              <a:ext uri="{FF2B5EF4-FFF2-40B4-BE49-F238E27FC236}">
                <a16:creationId xmlns:a16="http://schemas.microsoft.com/office/drawing/2014/main" id="{9FD95DC4-DCB1-AEB8-C3B9-6C3F5FEA3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8" b="10412"/>
          <a:stretch/>
        </p:blipFill>
        <p:spPr bwMode="auto">
          <a:xfrm>
            <a:off x="927767" y="658496"/>
            <a:ext cx="1920691" cy="35341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0FC89-BF50-80C1-B6A1-C7150016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47"/>
          <a:stretch/>
        </p:blipFill>
        <p:spPr>
          <a:xfrm>
            <a:off x="2848458" y="652272"/>
            <a:ext cx="1723542" cy="3540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6D71B7-1DCE-8A45-DFA3-E0404545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47"/>
          <a:stretch/>
        </p:blipFill>
        <p:spPr>
          <a:xfrm>
            <a:off x="4672385" y="652271"/>
            <a:ext cx="1723542" cy="354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2D608-AE64-663D-E7FA-D3699C4F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16"/>
          <a:stretch/>
        </p:blipFill>
        <p:spPr>
          <a:xfrm>
            <a:off x="6544984" y="652271"/>
            <a:ext cx="1671249" cy="34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03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7C517851-ABEE-F994-8365-7E7DD9EE4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8;p52">
            <a:extLst>
              <a:ext uri="{FF2B5EF4-FFF2-40B4-BE49-F238E27FC236}">
                <a16:creationId xmlns:a16="http://schemas.microsoft.com/office/drawing/2014/main" id="{0EF04362-7EAD-0018-E501-2EB806596E84}"/>
              </a:ext>
            </a:extLst>
          </p:cNvPr>
          <p:cNvSpPr txBox="1">
            <a:spLocks/>
          </p:cNvSpPr>
          <p:nvPr/>
        </p:nvSpPr>
        <p:spPr>
          <a:xfrm>
            <a:off x="0" y="2114476"/>
            <a:ext cx="5324000" cy="10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 b="1" kern="1200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Prompt"/>
              <a:buNone/>
              <a:defRPr sz="3333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7BA8"/>
              </a:buClr>
              <a:buSzPts val="2500"/>
              <a:buFont typeface="Prompt"/>
              <a:buNone/>
              <a:tabLst/>
              <a:defRPr/>
            </a:pPr>
            <a:r>
              <a:rPr kumimoji="0" lang="en-US" sz="7333" b="1" i="0" u="none" strike="noStrike" kern="1200" cap="none" spc="0" normalizeH="0" baseline="0" noProof="0" dirty="0">
                <a:ln>
                  <a:noFill/>
                </a:ln>
                <a:solidFill>
                  <a:srgbClr val="4C7BA8"/>
                </a:solidFill>
                <a:effectLst/>
                <a:uLnTx/>
                <a:uFillTx/>
                <a:latin typeface="Prompt"/>
                <a:cs typeface="Prompt"/>
                <a:sym typeface="Prompt"/>
              </a:rPr>
              <a:t>Conclusion</a:t>
            </a:r>
          </a:p>
        </p:txBody>
      </p:sp>
      <p:sp>
        <p:nvSpPr>
          <p:cNvPr id="12" name="Google Shape;683;p52">
            <a:extLst>
              <a:ext uri="{FF2B5EF4-FFF2-40B4-BE49-F238E27FC236}">
                <a16:creationId xmlns:a16="http://schemas.microsoft.com/office/drawing/2014/main" id="{63097BEB-ABA9-F477-64C5-0EC9C9F48638}"/>
              </a:ext>
            </a:extLst>
          </p:cNvPr>
          <p:cNvSpPr txBox="1"/>
          <p:nvPr/>
        </p:nvSpPr>
        <p:spPr>
          <a:xfrm>
            <a:off x="786100" y="1031739"/>
            <a:ext cx="4000000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" sz="7333" kern="1200" dirty="0">
                <a:solidFill>
                  <a:srgbClr val="4C7BA8"/>
                </a:solidFill>
                <a:latin typeface="Prompt"/>
                <a:ea typeface="+mn-ea"/>
                <a:cs typeface="Prompt"/>
                <a:sym typeface="Prompt"/>
              </a:rPr>
              <a:t>12</a:t>
            </a:r>
            <a:endParaRPr lang="en" sz="2400" kern="1200" dirty="0">
              <a:solidFill>
                <a:srgbClr val="4C7BA8"/>
              </a:solidFill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28110E-EDD4-6139-6AE6-B381AC889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25" y="1362379"/>
            <a:ext cx="3251575" cy="3251575"/>
          </a:xfrm>
          <a:prstGeom prst="rect">
            <a:avLst/>
          </a:prstGeom>
        </p:spPr>
      </p:pic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16B8AA4E-9CBB-8AD6-7A5F-72B760F5128E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9336CE3E-958B-D984-862D-6C52DF320549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79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EDFDAF4F-C2AA-082E-7447-80D86F66E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B97DBEFB-25BB-69D6-F558-982FEF47C17F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185104BD-37A8-64AD-49B4-EB7AD44EA221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81;p55">
            <a:extLst>
              <a:ext uri="{FF2B5EF4-FFF2-40B4-BE49-F238E27FC236}">
                <a16:creationId xmlns:a16="http://schemas.microsoft.com/office/drawing/2014/main" id="{975D3D2A-AAA4-916D-8F06-B09CFB95D9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2074" y="197518"/>
            <a:ext cx="485985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Future work</a:t>
            </a:r>
            <a:endParaRPr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1894C9-493A-0AC0-8164-B6068CAA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739" y="1672999"/>
            <a:ext cx="812754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live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Upgrade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larger screen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cry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de-DE" altLang="de-DE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mprove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iOS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mobile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Google Shape;5000;p77">
            <a:extLst>
              <a:ext uri="{FF2B5EF4-FFF2-40B4-BE49-F238E27FC236}">
                <a16:creationId xmlns:a16="http://schemas.microsoft.com/office/drawing/2014/main" id="{ED5BEC58-E38F-99A7-DE6D-6B6AF35E87FA}"/>
              </a:ext>
            </a:extLst>
          </p:cNvPr>
          <p:cNvGrpSpPr/>
          <p:nvPr/>
        </p:nvGrpSpPr>
        <p:grpSpPr>
          <a:xfrm>
            <a:off x="6779982" y="1036936"/>
            <a:ext cx="906663" cy="800578"/>
            <a:chOff x="5049725" y="1435050"/>
            <a:chExt cx="486550" cy="481850"/>
          </a:xfrm>
        </p:grpSpPr>
        <p:sp>
          <p:nvSpPr>
            <p:cNvPr id="10" name="Google Shape;5001;p77">
              <a:extLst>
                <a:ext uri="{FF2B5EF4-FFF2-40B4-BE49-F238E27FC236}">
                  <a16:creationId xmlns:a16="http://schemas.microsoft.com/office/drawing/2014/main" id="{C601F4A5-0C50-7285-325E-4C2912DE1717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5002;p77">
              <a:extLst>
                <a:ext uri="{FF2B5EF4-FFF2-40B4-BE49-F238E27FC236}">
                  <a16:creationId xmlns:a16="http://schemas.microsoft.com/office/drawing/2014/main" id="{FA0CB66A-5AB3-F15A-4D7C-EBA296DD1872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003;p77">
              <a:extLst>
                <a:ext uri="{FF2B5EF4-FFF2-40B4-BE49-F238E27FC236}">
                  <a16:creationId xmlns:a16="http://schemas.microsoft.com/office/drawing/2014/main" id="{15AC8879-0FAB-92AC-F9F1-4441B8AC33E1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004;p77">
              <a:extLst>
                <a:ext uri="{FF2B5EF4-FFF2-40B4-BE49-F238E27FC236}">
                  <a16:creationId xmlns:a16="http://schemas.microsoft.com/office/drawing/2014/main" id="{651F5347-D4D7-8E0E-F81A-E352BE2F7DE8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858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61B5AD7F-0E06-F51B-67EF-6571E6C91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>
            <a:extLst>
              <a:ext uri="{FF2B5EF4-FFF2-40B4-BE49-F238E27FC236}">
                <a16:creationId xmlns:a16="http://schemas.microsoft.com/office/drawing/2014/main" id="{12DFA33B-8FB9-F3EB-0F64-1D71F8CE4353}"/>
              </a:ext>
            </a:extLst>
          </p:cNvPr>
          <p:cNvSpPr/>
          <p:nvPr/>
        </p:nvSpPr>
        <p:spPr>
          <a:xfrm flipH="1">
            <a:off x="6761925" y="-156750"/>
            <a:ext cx="2753875" cy="3251575"/>
          </a:xfrm>
          <a:custGeom>
            <a:avLst/>
            <a:gdLst/>
            <a:ahLst/>
            <a:cxnLst/>
            <a:rect l="l" t="t" r="r" b="b"/>
            <a:pathLst>
              <a:path w="110155" h="130063" extrusionOk="0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>
            <a:extLst>
              <a:ext uri="{FF2B5EF4-FFF2-40B4-BE49-F238E27FC236}">
                <a16:creationId xmlns:a16="http://schemas.microsoft.com/office/drawing/2014/main" id="{99E69E89-782F-3A7E-D388-938CABE7297E}"/>
              </a:ext>
            </a:extLst>
          </p:cNvPr>
          <p:cNvSpPr/>
          <p:nvPr/>
        </p:nvSpPr>
        <p:spPr>
          <a:xfrm rot="10800000">
            <a:off x="7464700" y="-106825"/>
            <a:ext cx="2299450" cy="2113275"/>
          </a:xfrm>
          <a:custGeom>
            <a:avLst/>
            <a:gdLst/>
            <a:ahLst/>
            <a:cxnLst/>
            <a:rect l="l" t="t" r="r" b="b"/>
            <a:pathLst>
              <a:path w="91978" h="84531" extrusionOk="0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81;p55">
            <a:extLst>
              <a:ext uri="{FF2B5EF4-FFF2-40B4-BE49-F238E27FC236}">
                <a16:creationId xmlns:a16="http://schemas.microsoft.com/office/drawing/2014/main" id="{F79DE65F-AC66-7CAE-1970-575F4EAD5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517" y="2285400"/>
            <a:ext cx="674696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(Live Demonstration)</a:t>
            </a:r>
            <a:endParaRPr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54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2BDBD6A7-6FE3-46E3-4DF8-DE7FF2A43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2;p64">
            <a:extLst>
              <a:ext uri="{FF2B5EF4-FFF2-40B4-BE49-F238E27FC236}">
                <a16:creationId xmlns:a16="http://schemas.microsoft.com/office/drawing/2014/main" id="{2E54AB61-0CA7-5BE6-3E7A-1E662DE008B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25075" y="13364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Thanks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D7443C1-7B4C-4DDE-43DB-26DAD58F1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5175" y="2571750"/>
            <a:ext cx="4293900" cy="1095900"/>
          </a:xfrm>
        </p:spPr>
        <p:txBody>
          <a:bodyPr/>
          <a:lstStyle/>
          <a:p>
            <a:r>
              <a:rPr lang="en-US" sz="4400" dirty="0">
                <a:solidFill>
                  <a:schemeClr val="bg2"/>
                </a:solidFill>
              </a:rPr>
              <a:t>Q &amp; A </a:t>
            </a:r>
          </a:p>
        </p:txBody>
      </p:sp>
    </p:spTree>
    <p:extLst>
      <p:ext uri="{BB962C8B-B14F-4D97-AF65-F5344CB8AC3E}">
        <p14:creationId xmlns:p14="http://schemas.microsoft.com/office/powerpoint/2010/main" val="256670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BCD05A22-5554-2C20-4D49-8B1E3E9A2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>
            <a:extLst>
              <a:ext uri="{FF2B5EF4-FFF2-40B4-BE49-F238E27FC236}">
                <a16:creationId xmlns:a16="http://schemas.microsoft.com/office/drawing/2014/main" id="{9B4CDB7F-52A4-D7AA-60FD-BEF22BF1E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27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SNOO Smart Sleeper Bassinet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6887E9-8A9F-5AFD-AE51-7334879E9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1788"/>
              </p:ext>
            </p:extLst>
          </p:nvPr>
        </p:nvGraphicFramePr>
        <p:xfrm>
          <a:off x="4330994" y="1039841"/>
          <a:ext cx="3296094" cy="2993528"/>
        </p:xfrm>
        <a:graphic>
          <a:graphicData uri="http://schemas.openxmlformats.org/drawingml/2006/table">
            <a:tbl>
              <a:tblPr firstRow="1" bandRow="1">
                <a:tableStyleId>{5891A27B-23B0-458F-8E93-4929A217C6FB}</a:tableStyleId>
              </a:tblPr>
              <a:tblGrid>
                <a:gridCol w="1648047">
                  <a:extLst>
                    <a:ext uri="{9D8B030D-6E8A-4147-A177-3AD203B41FA5}">
                      <a16:colId xmlns:a16="http://schemas.microsoft.com/office/drawing/2014/main" val="2349175304"/>
                    </a:ext>
                  </a:extLst>
                </a:gridCol>
                <a:gridCol w="1648047">
                  <a:extLst>
                    <a:ext uri="{9D8B030D-6E8A-4147-A177-3AD203B41FA5}">
                      <a16:colId xmlns:a16="http://schemas.microsoft.com/office/drawing/2014/main" val="1843088648"/>
                    </a:ext>
                  </a:extLst>
                </a:gridCol>
              </a:tblGrid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Cry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Available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6945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Health Monitoring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9580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Soothing Motion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 motion type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1014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Mobile App / Data Collection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Available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61161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Bed Preheating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923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Air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6068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3778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~1700$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0928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4D763AA-F511-5658-F3A6-D5BA5A785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53"/>
          <a:stretch/>
        </p:blipFill>
        <p:spPr bwMode="auto">
          <a:xfrm>
            <a:off x="920091" y="1524498"/>
            <a:ext cx="3036465" cy="2094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609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D5DC4E39-16D8-4D0E-FFBC-1BDDE652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>
            <a:extLst>
              <a:ext uri="{FF2B5EF4-FFF2-40B4-BE49-F238E27FC236}">
                <a16:creationId xmlns:a16="http://schemas.microsoft.com/office/drawing/2014/main" id="{0A673BCB-15F4-64EC-D42D-033F2900A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27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Graco Sense2Snooze Bassinet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89C8AD-E5F2-1351-60F2-D08C138C11F8}"/>
              </a:ext>
            </a:extLst>
          </p:cNvPr>
          <p:cNvGraphicFramePr>
            <a:graphicFrameLocks noGrp="1"/>
          </p:cNvGraphicFramePr>
          <p:nvPr/>
        </p:nvGraphicFramePr>
        <p:xfrm>
          <a:off x="4330994" y="1039841"/>
          <a:ext cx="3296094" cy="2993528"/>
        </p:xfrm>
        <a:graphic>
          <a:graphicData uri="http://schemas.openxmlformats.org/drawingml/2006/table">
            <a:tbl>
              <a:tblPr firstRow="1" bandRow="1">
                <a:tableStyleId>{5891A27B-23B0-458F-8E93-4929A217C6FB}</a:tableStyleId>
              </a:tblPr>
              <a:tblGrid>
                <a:gridCol w="1648047">
                  <a:extLst>
                    <a:ext uri="{9D8B030D-6E8A-4147-A177-3AD203B41FA5}">
                      <a16:colId xmlns:a16="http://schemas.microsoft.com/office/drawing/2014/main" val="2349175304"/>
                    </a:ext>
                  </a:extLst>
                </a:gridCol>
                <a:gridCol w="1648047">
                  <a:extLst>
                    <a:ext uri="{9D8B030D-6E8A-4147-A177-3AD203B41FA5}">
                      <a16:colId xmlns:a16="http://schemas.microsoft.com/office/drawing/2014/main" val="1843088648"/>
                    </a:ext>
                  </a:extLst>
                </a:gridCol>
              </a:tblGrid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Cry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Available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6945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Health Monitoring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9580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Soothing Motion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 motion type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1014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Mobile App / Data Collection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Not Available </a:t>
                      </a:r>
                    </a:p>
                    <a:p>
                      <a:pPr algn="ctr"/>
                      <a:r>
                        <a:rPr lang="en-US" sz="1050" dirty="0"/>
                        <a:t>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61161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Bed Preheating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923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Air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6068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3778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~400$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0928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A5D2743-67AE-A896-C4EB-9141A580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394610"/>
            <a:ext cx="2360428" cy="23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2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D5DC4E39-16D8-4D0E-FFBC-1BDDE652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>
            <a:extLst>
              <a:ext uri="{FF2B5EF4-FFF2-40B4-BE49-F238E27FC236}">
                <a16:creationId xmlns:a16="http://schemas.microsoft.com/office/drawing/2014/main" id="{0A673BCB-15F4-64EC-D42D-033F2900A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27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Normal Crib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89C8AD-E5F2-1351-60F2-D08C138C1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036524"/>
              </p:ext>
            </p:extLst>
          </p:nvPr>
        </p:nvGraphicFramePr>
        <p:xfrm>
          <a:off x="4330994" y="1039841"/>
          <a:ext cx="3296094" cy="2993528"/>
        </p:xfrm>
        <a:graphic>
          <a:graphicData uri="http://schemas.openxmlformats.org/drawingml/2006/table">
            <a:tbl>
              <a:tblPr firstRow="1" bandRow="1">
                <a:tableStyleId>{5891A27B-23B0-458F-8E93-4929A217C6FB}</a:tableStyleId>
              </a:tblPr>
              <a:tblGrid>
                <a:gridCol w="1648047">
                  <a:extLst>
                    <a:ext uri="{9D8B030D-6E8A-4147-A177-3AD203B41FA5}">
                      <a16:colId xmlns:a16="http://schemas.microsoft.com/office/drawing/2014/main" val="2349175304"/>
                    </a:ext>
                  </a:extLst>
                </a:gridCol>
                <a:gridCol w="1648047">
                  <a:extLst>
                    <a:ext uri="{9D8B030D-6E8A-4147-A177-3AD203B41FA5}">
                      <a16:colId xmlns:a16="http://schemas.microsoft.com/office/drawing/2014/main" val="1843088648"/>
                    </a:ext>
                  </a:extLst>
                </a:gridCol>
              </a:tblGrid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Cry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6945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Health Monitoring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9580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Soothing Motion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 motion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1014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Mobile App / Data Collection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Not Available </a:t>
                      </a:r>
                    </a:p>
                    <a:p>
                      <a:pPr algn="ctr"/>
                      <a:r>
                        <a:rPr lang="en-US" sz="1050" dirty="0"/>
                        <a:t>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61161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Bed Preheating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923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Air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60688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Not Available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37787"/>
                  </a:ext>
                </a:extLst>
              </a:tr>
              <a:tr h="36886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~150$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09283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38E8A1BD-86FF-2260-7350-CAE59F31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04" y="1061368"/>
            <a:ext cx="3020764" cy="302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177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Watery Shapes Style MK Campaign by Slidesgo">
  <a:themeElements>
    <a:clrScheme name="Simple Light">
      <a:dk1>
        <a:srgbClr val="091D31"/>
      </a:dk1>
      <a:lt1>
        <a:srgbClr val="FFFFFF"/>
      </a:lt1>
      <a:dk2>
        <a:srgbClr val="336E94"/>
      </a:dk2>
      <a:lt2>
        <a:srgbClr val="9ED2F2"/>
      </a:lt2>
      <a:accent1>
        <a:srgbClr val="46A9E7"/>
      </a:accent1>
      <a:accent2>
        <a:srgbClr val="C1E7FF"/>
      </a:accent2>
      <a:accent3>
        <a:srgbClr val="BCDFF6"/>
      </a:accent3>
      <a:accent4>
        <a:srgbClr val="E6F5FF"/>
      </a:accent4>
      <a:accent5>
        <a:srgbClr val="0097A7"/>
      </a:accent5>
      <a:accent6>
        <a:srgbClr val="FFFFFF"/>
      </a:accent6>
      <a:hlink>
        <a:srgbClr val="091D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1371</Words>
  <Application>Microsoft Office PowerPoint</Application>
  <PresentationFormat>On-screen Show (16:9)</PresentationFormat>
  <Paragraphs>451</Paragraphs>
  <Slides>67</Slides>
  <Notes>51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Times New Roman</vt:lpstr>
      <vt:lpstr>Anaheim</vt:lpstr>
      <vt:lpstr>Aptos</vt:lpstr>
      <vt:lpstr>Comfortaa</vt:lpstr>
      <vt:lpstr>Bebas Neue</vt:lpstr>
      <vt:lpstr>Arial</vt:lpstr>
      <vt:lpstr>Wingdings</vt:lpstr>
      <vt:lpstr>Raleway</vt:lpstr>
      <vt:lpstr>Prompt</vt:lpstr>
      <vt:lpstr>Simple Watery Shapes Style MK Campaign by Slidesgo</vt:lpstr>
      <vt:lpstr>Smart Baby Crib </vt:lpstr>
      <vt:lpstr>Project Motivation</vt:lpstr>
      <vt:lpstr>PowerPoint Presentation</vt:lpstr>
      <vt:lpstr>Our goals</vt:lpstr>
      <vt:lpstr>PowerPoint Presentation</vt:lpstr>
      <vt:lpstr>Cradle Wise </vt:lpstr>
      <vt:lpstr>SNOO Smart Sleeper Bassinet</vt:lpstr>
      <vt:lpstr>Graco Sense2Snooze Bassinet</vt:lpstr>
      <vt:lpstr>Normal Crib</vt:lpstr>
      <vt:lpstr>Our Crib </vt:lpstr>
      <vt:lpstr>Prices </vt:lpstr>
      <vt:lpstr>PowerPoint Presentation</vt:lpstr>
      <vt:lpstr>PowerPoint Presentation</vt:lpstr>
      <vt:lpstr>PowerPoint Presentation</vt:lpstr>
      <vt:lpstr>Iteration 1 </vt:lpstr>
      <vt:lpstr>Iteration 2 </vt:lpstr>
      <vt:lpstr>Iteration 2 </vt:lpstr>
      <vt:lpstr>Final Iteration </vt:lpstr>
      <vt:lpstr>Codes and standards </vt:lpstr>
      <vt:lpstr>Codes and standards </vt:lpstr>
      <vt:lpstr>Design Analysis</vt:lpstr>
      <vt:lpstr>Meshing Gears</vt:lpstr>
      <vt:lpstr>Support Pin </vt:lpstr>
      <vt:lpstr>Crib Handles</vt:lpstr>
      <vt:lpstr>Crib Chassis</vt:lpstr>
      <vt:lpstr>Crib Base</vt:lpstr>
      <vt:lpstr>Final Aassembly Simulation </vt:lpstr>
      <vt:lpstr>06</vt:lpstr>
      <vt:lpstr>Iteration 1</vt:lpstr>
      <vt:lpstr>Iteration 2</vt:lpstr>
      <vt:lpstr>Final Iteration</vt:lpstr>
      <vt:lpstr>PowerPoint Presentation</vt:lpstr>
      <vt:lpstr>Bracelet Aims</vt:lpstr>
      <vt:lpstr>Bracelet Subsystems</vt:lpstr>
      <vt:lpstr>Bracelet Subsystems</vt:lpstr>
      <vt:lpstr>Bracelet Subsystems</vt:lpstr>
      <vt:lpstr>Bracelet Subsystems</vt:lpstr>
      <vt:lpstr>Bracelet Subsystems</vt:lpstr>
      <vt:lpstr>PowerPoint Presentation</vt:lpstr>
      <vt:lpstr>Bracelet Algorithm</vt:lpstr>
      <vt:lpstr>PowerPoint Presentation</vt:lpstr>
      <vt:lpstr>PowerPoint Presentation</vt:lpstr>
      <vt:lpstr>Crib System</vt:lpstr>
      <vt:lpstr>Electrical system of the crib </vt:lpstr>
      <vt:lpstr>Main source </vt:lpstr>
      <vt:lpstr>Codes and Stranders</vt:lpstr>
      <vt:lpstr>Mode of operation </vt:lpstr>
      <vt:lpstr>Algorithm-1</vt:lpstr>
      <vt:lpstr>Algorithm-2</vt:lpstr>
      <vt:lpstr>Algorithm-3</vt:lpstr>
      <vt:lpstr>Algorithm-4</vt:lpstr>
      <vt:lpstr>PowerPoint Presentation</vt:lpstr>
      <vt:lpstr>Communication Subsystems</vt:lpstr>
      <vt:lpstr>Communication Subsystems</vt:lpstr>
      <vt:lpstr>Communication Subsystems</vt:lpstr>
      <vt:lpstr>Communication Subsystems</vt:lpstr>
      <vt:lpstr>Communication Subsystems</vt:lpstr>
      <vt:lpstr>Communication Codes &amp; Standers</vt:lpstr>
      <vt:lpstr>PowerPoint Presentation</vt:lpstr>
      <vt:lpstr>Screens and software used</vt:lpstr>
      <vt:lpstr>Home and auto mode screens</vt:lpstr>
      <vt:lpstr>Graphs and Live stream Screens</vt:lpstr>
      <vt:lpstr>PowerPoint Presentation</vt:lpstr>
      <vt:lpstr>PowerPoint Presentation</vt:lpstr>
      <vt:lpstr>Future work</vt:lpstr>
      <vt:lpstr>(Live Demonstration)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Ahmad I. Achaji</cp:lastModifiedBy>
  <cp:revision>100</cp:revision>
  <dcterms:modified xsi:type="dcterms:W3CDTF">2025-04-25T11:48:21Z</dcterms:modified>
</cp:coreProperties>
</file>